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8" r:id="rId4"/>
    <p:sldId id="266" r:id="rId5"/>
    <p:sldId id="260" r:id="rId6"/>
    <p:sldId id="262" r:id="rId7"/>
    <p:sldId id="642" r:id="rId8"/>
    <p:sldId id="257" r:id="rId9"/>
    <p:sldId id="264" r:id="rId10"/>
    <p:sldId id="265" r:id="rId11"/>
    <p:sldId id="643" r:id="rId12"/>
    <p:sldId id="644" r:id="rId13"/>
    <p:sldId id="27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rley de Lima Samico" initials="Sd" lastIdx="11" clrIdx="0">
    <p:extLst>
      <p:ext uri="{19B8F6BF-5375-455C-9EA6-DF929625EA0E}">
        <p15:presenceInfo xmlns:p15="http://schemas.microsoft.com/office/powerpoint/2012/main" userId="S::shirley.samico@mds.gov.br::d7f4b3e7-81ab-4cc9-ac8a-97e3061a60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ABAB"/>
    <a:srgbClr val="FF7575"/>
    <a:srgbClr val="D6BBEB"/>
    <a:srgbClr val="FFD03B"/>
    <a:srgbClr val="FABE00"/>
    <a:srgbClr val="FFD243"/>
    <a:srgbClr val="FFD85D"/>
    <a:srgbClr val="FFDE75"/>
    <a:srgbClr val="FEF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Orçamento aprovado LOA e Orçamento proposto PLOAS 2023 - R$ bilhões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Planilha1!$B$2:$B$13</c:f>
              <c:numCache>
                <c:formatCode>General</c:formatCode>
                <c:ptCount val="12"/>
                <c:pt idx="0">
                  <c:v>2.5</c:v>
                </c:pt>
                <c:pt idx="1">
                  <c:v>2.6</c:v>
                </c:pt>
                <c:pt idx="2">
                  <c:v>3.1</c:v>
                </c:pt>
                <c:pt idx="3">
                  <c:v>2.8</c:v>
                </c:pt>
                <c:pt idx="4">
                  <c:v>2.2000000000000002</c:v>
                </c:pt>
                <c:pt idx="5">
                  <c:v>2.1</c:v>
                </c:pt>
                <c:pt idx="6">
                  <c:v>2</c:v>
                </c:pt>
                <c:pt idx="7">
                  <c:v>1.9</c:v>
                </c:pt>
                <c:pt idx="8">
                  <c:v>1.4</c:v>
                </c:pt>
                <c:pt idx="9">
                  <c:v>1.1000000000000001</c:v>
                </c:pt>
                <c:pt idx="10">
                  <c:v>1</c:v>
                </c:pt>
                <c:pt idx="11">
                  <c:v>4.8000000000000001E-2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A9-4F55-8C8C-B6A3F9B08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8767664"/>
        <c:axId val="518775536"/>
      </c:lineChart>
      <c:catAx>
        <c:axId val="51876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18775536"/>
        <c:crosses val="autoZero"/>
        <c:auto val="1"/>
        <c:lblAlgn val="ctr"/>
        <c:lblOffset val="100"/>
        <c:noMultiLvlLbl val="0"/>
      </c:catAx>
      <c:valAx>
        <c:axId val="51877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1876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5718B-F00D-4056-BFA3-A19DCF0B970B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CA6FB-B136-4064-A530-FCC3CA4763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28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CA74A-0519-472F-9DF2-33F7C6F42EF1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62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D469D-3BDA-38F1-8DD2-2F718F85F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F53ED3-7010-FDBC-3942-E998949A1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D07F9C-4AF2-A8F6-7690-83154B78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4DE4A3-E5A7-CB93-77C7-C8D12AC2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208426-17F6-35CC-E977-CB27763B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37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74D28-690A-8F77-16D7-8015B163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F8411FC-998B-4D87-B1D7-5635298AA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4AA31C-7048-F2A0-DC31-BAAB5050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7030D8-6272-C49A-0FCB-37AB1CF3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0A77C7-8063-CAB2-534C-EE949542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61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4EEA1E-EE1E-1EA8-6BE7-084CB67FB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B10C59B-9D10-8B28-2D37-96E5DA3D6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593BAB-C0BB-CFF7-BB2D-7495E6B4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627C9F-B771-9444-51A5-6395855A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2CD616-D1F3-7381-ACAF-B28EA4B9A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408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15680" y="992640"/>
            <a:ext cx="11359680" cy="273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5867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600" y="1604640"/>
            <a:ext cx="109723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267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92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C03CC-7393-88FF-8B9D-D3A6E119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625CD0-D583-8339-4299-BC70FD68A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D8B110-F791-28C7-C0A9-04F20BC05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38BB80-4723-A647-E52C-EEB6BF74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AC61AB-F2BF-2BA8-D3EE-387F499C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06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CB042-8CDD-5F52-7AF7-9DFAF81B7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2A7ABF-EFDC-5E69-D635-00CC0BC26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F8AB58-8B5A-A43F-6234-28D69065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8CCF08-3BB7-31AE-3D47-239961A9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A8F5EF-9466-1BE6-6DEE-0E693564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8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52BE2-70D9-97C3-3F7D-CAD3AB5E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6F6860-0ED2-F76D-3B67-5523E71CE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19611F-CD57-1840-6370-67B08EC40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336C43-C17B-393B-E5C2-28013468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3285F5-873E-097A-6CA0-149573C3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B0D8860-2720-3C95-3B9F-8A1008AA8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9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2AF05-41E7-3A31-F6B3-E6D5DA64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2AC53E-CFA9-E734-EE3F-9DD2D33CC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E07889-6FB3-85FB-632A-1EA15364D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89D5821-3E9C-87D2-A27A-0B607B0B2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CB1512A-AF4F-023B-D13A-ACC25EAE2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C49F508-0E86-35AD-46DA-69858121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E51443-18FC-170C-DCFC-ADF67DF2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E0E0734-9D5C-06F8-37D8-BD6B0B5F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53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DD832-EA2C-1BA7-A54A-2C993C0B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08C8CA-9018-10DB-0775-F5865763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B2DB37-6B09-E5B3-6AED-851F9E57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10F32BA-35DB-800E-B5C4-D6220794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43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3D40DFD-9829-D3D0-6C7C-6298EC2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48D467C-10E8-03EB-BCF1-F4DDAD54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CB96CD6-1F30-1FD3-3C5B-82C4478F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11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34355-3F7A-E396-B144-1533AEAD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7E9A7C-9BCF-2407-47CB-45F6FEFED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28ACB4A-7B45-7E63-98DD-C2A557320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988CE3-4CD6-5516-9887-33E626DD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FFFD67-8563-FBDA-C376-9DE37B04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EBFF21-1F41-AF4B-6862-51D22EF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41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123E4-5C60-B92A-BB8E-44EFE670C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614D9DE-A12F-E353-01D9-6F6106BFE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A626F3-323D-37D0-BF33-FA8CBE7E9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D0BD799-A74A-B5EA-66AE-BAD5B655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A5A19B-E67F-5BA6-3084-20A52C09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5D1C4C-5519-2882-F3C0-81E48D2C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07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D7B608-F895-C3C0-0C5D-5BE215AC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E376ED-58D3-9293-3714-D959728FA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BE8E5F-C094-ADAD-D3A8-654C8EDDE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586F7-65D0-4079-A0AA-50DE45DDE4C9}" type="datetimeFigureOut">
              <a:rPr lang="pt-BR" smtClean="0"/>
              <a:t>27/11/2023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61F4B7-54F2-19E5-869D-565541B81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F34D6E-00D2-52B9-03F5-8210B64DF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F0402-066B-498A-A765-2FF0F1AAB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48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itter.com/conselhocnas" TargetMode="External"/><Relationship Id="rId3" Type="http://schemas.openxmlformats.org/officeDocument/2006/relationships/hyperlink" Target="mailto:cnas@cidadania.gov.br" TargetMode="External"/><Relationship Id="rId7" Type="http://schemas.openxmlformats.org/officeDocument/2006/relationships/hyperlink" Target="http://www.facebook.com/conselhocna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agram.com/cnasoficial" TargetMode="External"/><Relationship Id="rId5" Type="http://schemas.openxmlformats.org/officeDocument/2006/relationships/hyperlink" Target="https://www.youtube.com/user/CanalCNAS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www.blogcnas.com/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D826C30-ADEC-D0AB-63DD-706669FBC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8" y="158794"/>
            <a:ext cx="4753501" cy="6401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F1E2B4B-D34B-97F0-A047-7E2E466DE77E}"/>
              </a:ext>
            </a:extLst>
          </p:cNvPr>
          <p:cNvSpPr txBox="1"/>
          <p:nvPr/>
        </p:nvSpPr>
        <p:spPr>
          <a:xfrm>
            <a:off x="6391836" y="2232212"/>
            <a:ext cx="47246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Conferir</a:t>
            </a:r>
          </a:p>
        </p:txBody>
      </p:sp>
    </p:spTree>
    <p:extLst>
      <p:ext uri="{BB962C8B-B14F-4D97-AF65-F5344CB8AC3E}">
        <p14:creationId xmlns:p14="http://schemas.microsoft.com/office/powerpoint/2010/main" val="341639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403412" y="0"/>
            <a:ext cx="6999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- 12º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1215771-7F86-84E1-E507-08976B4BC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029428"/>
              </p:ext>
            </p:extLst>
          </p:nvPr>
        </p:nvGraphicFramePr>
        <p:xfrm>
          <a:off x="717176" y="1364854"/>
          <a:ext cx="10515600" cy="4128291"/>
        </p:xfrm>
        <a:graphic>
          <a:graphicData uri="http://schemas.openxmlformats.org/drawingml/2006/table">
            <a:tbl>
              <a:tblPr/>
              <a:tblGrid>
                <a:gridCol w="8864189">
                  <a:extLst>
                    <a:ext uri="{9D8B030D-6E8A-4147-A177-3AD203B41FA5}">
                      <a16:colId xmlns:a16="http://schemas.microsoft.com/office/drawing/2014/main" val="3746055757"/>
                    </a:ext>
                  </a:extLst>
                </a:gridCol>
                <a:gridCol w="1651411">
                  <a:extLst>
                    <a:ext uri="{9D8B030D-6E8A-4147-A177-3AD203B41FA5}">
                      <a16:colId xmlns:a16="http://schemas.microsoft.com/office/drawing/2014/main" val="494857650"/>
                    </a:ext>
                  </a:extLst>
                </a:gridCol>
              </a:tblGrid>
              <a:tr h="4353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GRANDES TEMAS (7)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QTD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586441"/>
                  </a:ext>
                </a:extLst>
              </a:tr>
              <a:tr h="4353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023769"/>
                  </a:ext>
                </a:extLst>
              </a:tr>
              <a:tr h="4353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Situação de emergência e Calamidade pública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642743"/>
                  </a:ext>
                </a:extLst>
              </a:tr>
              <a:tr h="4353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do Trabalho e Educação Permanente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815307"/>
                  </a:ext>
                </a:extLst>
              </a:tr>
              <a:tr h="4353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442971"/>
                  </a:ext>
                </a:extLst>
              </a:tr>
              <a:tr h="4405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Social - participação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79025"/>
                  </a:ext>
                </a:extLst>
              </a:tr>
              <a:tr h="4405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Auxílio Brasil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05492"/>
                  </a:ext>
                </a:extLst>
              </a:tr>
              <a:tr h="5461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Implantação Vigilância Socioassistencial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6861"/>
                  </a:ext>
                </a:extLst>
              </a:tr>
              <a:tr h="52447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660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403412" y="0"/>
            <a:ext cx="6999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- 12º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40C326C-B123-4374-A5C4-EF68B5165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98872"/>
              </p:ext>
            </p:extLst>
          </p:nvPr>
        </p:nvGraphicFramePr>
        <p:xfrm>
          <a:off x="371521" y="869357"/>
          <a:ext cx="11715702" cy="533341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18046">
                  <a:extLst>
                    <a:ext uri="{9D8B030D-6E8A-4147-A177-3AD203B41FA5}">
                      <a16:colId xmlns:a16="http://schemas.microsoft.com/office/drawing/2014/main" val="133995174"/>
                    </a:ext>
                  </a:extLst>
                </a:gridCol>
                <a:gridCol w="8406643">
                  <a:extLst>
                    <a:ext uri="{9D8B030D-6E8A-4147-A177-3AD203B41FA5}">
                      <a16:colId xmlns:a16="http://schemas.microsoft.com/office/drawing/2014/main" val="4169361633"/>
                    </a:ext>
                  </a:extLst>
                </a:gridCol>
                <a:gridCol w="1191013">
                  <a:extLst>
                    <a:ext uri="{9D8B030D-6E8A-4147-A177-3AD203B41FA5}">
                      <a16:colId xmlns:a16="http://schemas.microsoft.com/office/drawing/2014/main" val="1118554355"/>
                    </a:ext>
                  </a:extLst>
                </a:gridCol>
              </a:tblGrid>
              <a:tr h="2077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GRANDE TEMA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DESMEMBRAMENTO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endParaRPr lang="pt-BR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70972"/>
                  </a:ext>
                </a:extLst>
              </a:tr>
              <a:tr h="46518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1. Expansão, reajuste e aquisição de imóveis próprios para as unidades e Serviços Suas: ampliar serviços, qualidade do atendimento e olhar para especificidades tradicionais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82233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2. Revogação da PEC 95/2016 (2)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549475"/>
                  </a:ext>
                </a:extLst>
              </a:tr>
              <a:tr h="311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3. Gestão: Vigilância Social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u="none" strike="noStrike" dirty="0">
                          <a:effectLst/>
                        </a:rPr>
                        <a:t>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074829"/>
                  </a:ext>
                </a:extLst>
              </a:tr>
              <a:tr h="2121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4. Revogar a Portaria 2.362/2019 de 20 de dezembro de 2019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98924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5. Repasse contínuo e automático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ALCANÇADA</a:t>
                      </a:r>
                      <a:endParaRPr lang="pt-BR" sz="105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75020"/>
                  </a:ext>
                </a:extLst>
              </a:tr>
              <a:tr h="311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 6. PEC 383/2017 - percentual orçamentário 1% do SUAS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u="none" strike="noStrike" dirty="0">
                          <a:effectLst/>
                        </a:rPr>
                        <a:t> 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3075"/>
                  </a:ext>
                </a:extLst>
              </a:tr>
              <a:tr h="19382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Gestão do Trabalho e Educação Permanente</a:t>
                      </a:r>
                      <a:endParaRPr lang="pt-BR" sz="2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1. Concurso Público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476640"/>
                  </a:ext>
                </a:extLst>
              </a:tr>
              <a:tr h="32272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2.  Instituir e efetivar uma Política de Formação /Capacitação permanente  - Trabalhadores (as) e conselheiros (as) - (2)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9184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3. Planos Cargos e Carreira - </a:t>
                      </a:r>
                      <a:r>
                        <a:rPr lang="pt-BR" sz="1050" u="none" strike="noStrike" dirty="0" err="1">
                          <a:effectLst/>
                        </a:rPr>
                        <a:t>PCCs</a:t>
                      </a:r>
                      <a:r>
                        <a:rPr lang="pt-BR" sz="1050" u="none" strike="noStrike" dirty="0">
                          <a:effectLst/>
                        </a:rPr>
                        <a:t>;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</a:t>
                      </a:r>
                      <a:r>
                        <a:rPr lang="pt-BR" sz="1050" u="none" strike="noStrike" dirty="0">
                          <a:effectLst/>
                        </a:rPr>
                        <a:t> </a:t>
                      </a:r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ALCANÇADA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892117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4. Piso salarial trabalhadores do SUAS;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ALCANÇADA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97008"/>
                  </a:ext>
                </a:extLst>
              </a:tr>
              <a:tr h="311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5.  Implantação Escola do SUAS;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127283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6. Expansão de cursos para o Controle Social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ALCANÇADA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1087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7. Retomada do CAPACITASUAS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ALCANÇADA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240134"/>
                  </a:ext>
                </a:extLst>
              </a:tr>
              <a:tr h="311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8. Cumprimento da NOBSUAS/RH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545613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9. Implantação da Mesa Nacional de Gestão do Trabalho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</a:t>
                      </a:r>
                      <a:r>
                        <a:rPr lang="pt-BR" sz="105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ÃO </a:t>
                      </a:r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47450"/>
                  </a:ext>
                </a:extLst>
              </a:tr>
              <a:tr h="19382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BPC - Benefício de Prestação Continuada</a:t>
                      </a:r>
                      <a:endParaRPr lang="pt-BR" sz="2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1 - Continuidade e vinculação do BPC ao salário mínimo.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ALCANÇADA</a:t>
                      </a:r>
                      <a:endParaRPr lang="pt-BR" sz="105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36988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2. Revogação/alteração da Lei 14.176/21.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018934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3.  Redução da idade de 65 para 60 anos.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619248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4. Duas pessoas com deficiência da mesma família poder receber Benefício.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44392"/>
                  </a:ext>
                </a:extLst>
              </a:tr>
              <a:tr h="1938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u="none" strike="noStrike" dirty="0">
                          <a:effectLst/>
                        </a:rPr>
                        <a:t> 5. Aumento do valor do BPC de 50% do valor do Salário Mínimo aos beneficiários que necessitam de acompanhante/cuidador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INCONSTITUCIONAL</a:t>
                      </a:r>
                      <a:endParaRPr lang="pt-BR" sz="1050" b="1" i="0" u="none" strike="noStrike" dirty="0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52727691"/>
                  </a:ext>
                </a:extLst>
              </a:tr>
              <a:tr h="311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u="none" strike="noStrike" dirty="0">
                          <a:effectLst/>
                        </a:rPr>
                        <a:t> 6. Celeridade e acesso ao atendimento pelo INSS para concessão (2).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u="none" strike="noStrike" dirty="0">
                          <a:effectLst/>
                        </a:rPr>
                        <a:t>ALCANÇADA PARCIALMENTE</a:t>
                      </a:r>
                      <a:endParaRPr lang="pt-BR" sz="105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9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84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403412" y="0"/>
            <a:ext cx="6999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- 12º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40C326C-B123-4374-A5C4-EF68B5165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697547"/>
              </p:ext>
            </p:extLst>
          </p:nvPr>
        </p:nvGraphicFramePr>
        <p:xfrm>
          <a:off x="200026" y="874743"/>
          <a:ext cx="11858626" cy="53275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909360">
                  <a:extLst>
                    <a:ext uri="{9D8B030D-6E8A-4147-A177-3AD203B41FA5}">
                      <a16:colId xmlns:a16="http://schemas.microsoft.com/office/drawing/2014/main" val="133995174"/>
                    </a:ext>
                  </a:extLst>
                </a:gridCol>
                <a:gridCol w="8743723">
                  <a:extLst>
                    <a:ext uri="{9D8B030D-6E8A-4147-A177-3AD203B41FA5}">
                      <a16:colId xmlns:a16="http://schemas.microsoft.com/office/drawing/2014/main" val="4169361633"/>
                    </a:ext>
                  </a:extLst>
                </a:gridCol>
                <a:gridCol w="1205543">
                  <a:extLst>
                    <a:ext uri="{9D8B030D-6E8A-4147-A177-3AD203B41FA5}">
                      <a16:colId xmlns:a16="http://schemas.microsoft.com/office/drawing/2014/main" val="1118554355"/>
                    </a:ext>
                  </a:extLst>
                </a:gridCol>
              </a:tblGrid>
              <a:tr h="2035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GRANDE TEMA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DESMEMBRAMENTO</a:t>
                      </a:r>
                      <a:endParaRPr lang="pt-BR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70972"/>
                  </a:ext>
                </a:extLst>
              </a:tr>
              <a:tr h="18657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Controle Social - participação</a:t>
                      </a:r>
                      <a:endParaRPr lang="pt-BR" sz="2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1. Revogar o Decreto Federal Nº 9.759, de 11 de abril de 2019.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ALCANÇADA</a:t>
                      </a:r>
                      <a:endParaRPr lang="pt-BR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182447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2. Restabelecimento e fortalecimento das instâncias de pactuação - restituir o efetivo caráter deliberativo do Conselho Nacional de       Assistência Social - CNAS;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ALCANÇADA</a:t>
                      </a:r>
                      <a:endParaRPr lang="pt-BR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281350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3. Fortalecimento da participação no controle social;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02823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4. Garantia da equidade na composição dos conselhos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1043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5. Garantir efetivação deliberações das conferências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47211"/>
                  </a:ext>
                </a:extLst>
              </a:tr>
              <a:tr h="37314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Situação de emergência e calamidade pública</a:t>
                      </a:r>
                      <a:endParaRPr lang="pt-BR" sz="2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1. Avançar na Regulamentação para situações de emergências e calamidade pública (2);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28104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2 .Incremento de recursos para Situação de emergência;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460318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3. Incremento de recursos para Situação de emergência: bloco de financiamento;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581927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4. Priorizar fator Amazônico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66093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5.  Apoio técnico e capacitação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27721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6. Garantir condições de seguranças aos trabalhadores em períodos de situação de calamidade e saúde pública (2)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3418"/>
                  </a:ext>
                </a:extLst>
              </a:tr>
              <a:tr h="373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7. Situação de emergência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ALCANÇADA PARCIALMENTE</a:t>
                      </a:r>
                      <a:endParaRPr lang="pt-BR" sz="12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73005"/>
                  </a:ext>
                </a:extLst>
              </a:tr>
              <a:tr h="3731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Implantação Vigilância Socioassistencial</a:t>
                      </a:r>
                      <a:endParaRPr lang="pt-B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1. Apoio financeiro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NÃO ALCANÇADA</a:t>
                      </a:r>
                      <a:endParaRPr lang="pt-BR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60555"/>
                  </a:ext>
                </a:extLst>
              </a:tr>
              <a:tr h="412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 2. Apoio Técnico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ALCANÇADA</a:t>
                      </a:r>
                      <a:endParaRPr lang="pt-BR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27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66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D320791-F21D-59DE-F3B3-02AC834F8B7B}"/>
              </a:ext>
            </a:extLst>
          </p:cNvPr>
          <p:cNvSpPr txBox="1"/>
          <p:nvPr/>
        </p:nvSpPr>
        <p:spPr>
          <a:xfrm>
            <a:off x="4840941" y="313764"/>
            <a:ext cx="7109014" cy="5110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Obrigado!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Shirley Samico e Carlos Nambu</a:t>
            </a:r>
            <a:b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Conselho Nacional de Assistência Social – CNAS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cnas@cidadania.gov.br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Siga o CNAS nas redes sociais: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Blog: 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http://www.blogcnas.com</a:t>
            </a:r>
            <a:b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Youtube: 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https://www.youtube.com/user/CanalCNAS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 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https://www.instagram.com/cnasoficial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Facebook: 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http://www.facebook.com/conselhocnas</a:t>
            </a:r>
            <a:b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Twitter: </a:t>
            </a:r>
            <a:r>
              <a:rPr lang="pt-BR" sz="2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http://www.twitter.com/conselhocnas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1BF9296-6FA5-DD60-04C4-2619E71E2643}"/>
              </a:ext>
            </a:extLst>
          </p:cNvPr>
          <p:cNvSpPr txBox="1"/>
          <p:nvPr/>
        </p:nvSpPr>
        <p:spPr>
          <a:xfrm>
            <a:off x="9550400" y="5755856"/>
            <a:ext cx="2730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i="1" dirty="0"/>
              <a:t>Fonte: Informe Nº 3/2023 e CEAS/CE 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B875DC3-0065-B4D9-9FEB-D88D633118BA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F5A06E56-7216-191D-0DDA-591545C23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E62120BE-D707-3F92-EDB7-88A99F56D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4AB3ACD1-2B17-6921-B5BB-1ADC2BBAA11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pic>
        <p:nvPicPr>
          <p:cNvPr id="8" name="Imagem 7">
            <a:extLst>
              <a:ext uri="{FF2B5EF4-FFF2-40B4-BE49-F238E27FC236}">
                <a16:creationId xmlns:a16="http://schemas.microsoft.com/office/drawing/2014/main" id="{987BC6E9-487B-077D-E9B0-AB029D67AD5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10711"/>
          <a:stretch/>
        </p:blipFill>
        <p:spPr>
          <a:xfrm>
            <a:off x="879636" y="1331712"/>
            <a:ext cx="3209346" cy="385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4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358941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pic>
        <p:nvPicPr>
          <p:cNvPr id="9" name="Imagem 8">
            <a:extLst>
              <a:ext uri="{FF2B5EF4-FFF2-40B4-BE49-F238E27FC236}">
                <a16:creationId xmlns:a16="http://schemas.microsoft.com/office/drawing/2014/main" id="{06FECDE4-9512-02B1-B0F8-782046315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07" y="457956"/>
            <a:ext cx="10479536" cy="556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9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pic>
        <p:nvPicPr>
          <p:cNvPr id="9" name="Imagem 8">
            <a:extLst>
              <a:ext uri="{FF2B5EF4-FFF2-40B4-BE49-F238E27FC236}">
                <a16:creationId xmlns:a16="http://schemas.microsoft.com/office/drawing/2014/main" id="{88B74A09-9BEE-AC2E-88D3-244B0C478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71" y="2864535"/>
            <a:ext cx="6718258" cy="327187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16A3906-78CD-AD75-A5C7-595A83C7A6C1}"/>
              </a:ext>
            </a:extLst>
          </p:cNvPr>
          <p:cNvSpPr txBox="1"/>
          <p:nvPr/>
        </p:nvSpPr>
        <p:spPr>
          <a:xfrm>
            <a:off x="4532367" y="266298"/>
            <a:ext cx="31272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SUAS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7AD22FA-7647-3DB8-9ADB-A85C91431A70}"/>
              </a:ext>
            </a:extLst>
          </p:cNvPr>
          <p:cNvSpPr txBox="1"/>
          <p:nvPr/>
        </p:nvSpPr>
        <p:spPr>
          <a:xfrm>
            <a:off x="1980555" y="2423464"/>
            <a:ext cx="2534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CONSTRUÇÃO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97C9BB3-254E-4F4C-7B3C-9D4963654C5D}"/>
              </a:ext>
            </a:extLst>
          </p:cNvPr>
          <p:cNvSpPr txBox="1"/>
          <p:nvPr/>
        </p:nvSpPr>
        <p:spPr>
          <a:xfrm>
            <a:off x="4741722" y="3629025"/>
            <a:ext cx="2987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DESCONTRUÇÃO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83986E-1F44-596D-81A8-3B7A84185920}"/>
              </a:ext>
            </a:extLst>
          </p:cNvPr>
          <p:cNvSpPr txBox="1"/>
          <p:nvPr/>
        </p:nvSpPr>
        <p:spPr>
          <a:xfrm>
            <a:off x="8147363" y="2572148"/>
            <a:ext cx="2766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RECONTRUÇÃO</a:t>
            </a:r>
          </a:p>
        </p:txBody>
      </p:sp>
    </p:spTree>
    <p:extLst>
      <p:ext uri="{BB962C8B-B14F-4D97-AF65-F5344CB8AC3E}">
        <p14:creationId xmlns:p14="http://schemas.microsoft.com/office/powerpoint/2010/main" val="58392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7E55156-ADE3-78AB-DA7D-2CFE35EB4CE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38199" y="1335725"/>
            <a:ext cx="10515599" cy="420624"/>
          </a:xfrm>
        </p:spPr>
        <p:txBody>
          <a:bodyPr vert="horz" lIns="121920" tIns="60960" rIns="121920" bIns="60960" rtlCol="0" anchor="ctr">
            <a:normAutofit fontScale="77500" lnSpcReduction="20000"/>
          </a:bodyPr>
          <a:lstStyle/>
          <a:p>
            <a:pPr algn="ctr">
              <a:spcBef>
                <a:spcPts val="1333"/>
              </a:spcBef>
            </a:pPr>
            <a:r>
              <a:rPr lang="pt-BR" sz="3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Orçamento LOA para assistência social - R$ bilhões</a:t>
            </a:r>
            <a:endParaRPr lang="en-US" sz="32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EE9865B-F1C8-BBFC-D795-5D932FDFE0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837370"/>
              </p:ext>
            </p:extLst>
          </p:nvPr>
        </p:nvGraphicFramePr>
        <p:xfrm>
          <a:off x="240145" y="1868297"/>
          <a:ext cx="11739419" cy="443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14646851-327F-A87E-D580-FDAB722F99EC}"/>
              </a:ext>
            </a:extLst>
          </p:cNvPr>
          <p:cNvSpPr txBox="1"/>
          <p:nvPr/>
        </p:nvSpPr>
        <p:spPr>
          <a:xfrm>
            <a:off x="482079" y="6304547"/>
            <a:ext cx="6096000" cy="1005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67"/>
              </a:spcAft>
            </a:pPr>
            <a:r>
              <a:rPr lang="pt-BR" sz="1467" dirty="0">
                <a:latin typeface="Times New Roman" panose="02020603050405020304" pitchFamily="18" charset="0"/>
                <a:ea typeface="Calibri" panose="020F0502020204030204" pitchFamily="34" charset="0"/>
              </a:rPr>
              <a:t>FONTE: Congresso (2022), Portal Assistência Social nos Municípios, 2023</a:t>
            </a:r>
            <a:endParaRPr lang="pt-BR" sz="2133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67"/>
              </a:spcAft>
            </a:pPr>
            <a:r>
              <a:rPr lang="pt-BR" sz="2133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E6D41D0-3D9C-4D3E-B871-923DC8C1376A}"/>
              </a:ext>
            </a:extLst>
          </p:cNvPr>
          <p:cNvSpPr txBox="1">
            <a:spLocks/>
          </p:cNvSpPr>
          <p:nvPr/>
        </p:nvSpPr>
        <p:spPr>
          <a:xfrm>
            <a:off x="1835223" y="365978"/>
            <a:ext cx="8800289" cy="7073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3537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7F6B0A59-0B3E-71D3-97DD-6E5496C4C5FD}"/>
              </a:ext>
            </a:extLst>
          </p:cNvPr>
          <p:cNvCxnSpPr>
            <a:cxnSpLocks/>
          </p:cNvCxnSpPr>
          <p:nvPr/>
        </p:nvCxnSpPr>
        <p:spPr>
          <a:xfrm flipH="1">
            <a:off x="7024926" y="4614260"/>
            <a:ext cx="51278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939CB180-BB9A-5EEB-0053-01FEF94E0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535" y="4166830"/>
            <a:ext cx="1960131" cy="1960131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AC8DE0D-84CF-7B47-325E-27516A17A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38196"/>
              </p:ext>
            </p:extLst>
          </p:nvPr>
        </p:nvGraphicFramePr>
        <p:xfrm>
          <a:off x="137334" y="193965"/>
          <a:ext cx="8800289" cy="5868540"/>
        </p:xfrm>
        <a:graphic>
          <a:graphicData uri="http://schemas.openxmlformats.org/drawingml/2006/table">
            <a:tbl>
              <a:tblPr/>
              <a:tblGrid>
                <a:gridCol w="806133">
                  <a:extLst>
                    <a:ext uri="{9D8B030D-6E8A-4147-A177-3AD203B41FA5}">
                      <a16:colId xmlns:a16="http://schemas.microsoft.com/office/drawing/2014/main" val="26578906"/>
                    </a:ext>
                  </a:extLst>
                </a:gridCol>
                <a:gridCol w="806133">
                  <a:extLst>
                    <a:ext uri="{9D8B030D-6E8A-4147-A177-3AD203B41FA5}">
                      <a16:colId xmlns:a16="http://schemas.microsoft.com/office/drawing/2014/main" val="1504088530"/>
                    </a:ext>
                  </a:extLst>
                </a:gridCol>
                <a:gridCol w="7188023">
                  <a:extLst>
                    <a:ext uri="{9D8B030D-6E8A-4147-A177-3AD203B41FA5}">
                      <a16:colId xmlns:a16="http://schemas.microsoft.com/office/drawing/2014/main" val="3333622535"/>
                    </a:ext>
                  </a:extLst>
                </a:gridCol>
              </a:tblGrid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ASSISTÊNCIA SOCIAL: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DIREITO DO POVO E DEVER DO ESTADO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COM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PÚBLICO, PARA ENFRENTAR AS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DESIGUALDADES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GARANTIR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PROTEÇÃO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21940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GARANTIA DOS DIREITOS NO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FORTALECIMENTO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 SUAS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28103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CONSOLIDAR O SUAS DE VEZ RUMO A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66734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GESTÃO E O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EFETIVAÇÃO DO SUAS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221765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CONSOLIDAR O SUAS E VALORIZAR SEUS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TRABALHADORES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72745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PARTICIPAÇÃO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SOCIAL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SUAS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2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96790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COMPROMISSOS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RESPONSABILIDADES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PARA ASSEGURAR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PROTEÇÃO SOCIAL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PELO SISTEMA ÚNICO DA ASSISTÊNCIA SOCIAL (SUAS)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86040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SUAS –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PLANO 10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ESTRATÉGIAS E METAS PARA IMPLEMENTAÇÃO DA POLÍTICA NACIONAL DE ASSISTÊNCIA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E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619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ASSISTÊNCIA SOCIAL COMO POLÍTICA DE INCLUSÃO: UMA NOVA AGENDA PARA A CIDADANIA 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LOAS 10 ANOS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384811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ASSISTÊNCIA SOCIAL: UMA TRAJETÓRIA DE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AVANÇOS E DESAFIOS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EFC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20042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SISTEMA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DESCENTRALIZADO E PARTICIPATIVO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ASSISTÊNCIA SOCIAL - CONSTRUINDO A INCLUSÃO 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UNIVERSALIZANDO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DIREITOS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071678"/>
                  </a:ext>
                </a:extLst>
              </a:tr>
              <a:tr h="4890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DESCENTRALIZADO E PARTICIPATIVO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RELAÇÃO PÚBLICO PRIVADO NA PRESTAÇÃO DE SERVIÇOS DA ASSISTÊNCIA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B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610607"/>
                  </a:ext>
                </a:extLst>
              </a:tr>
            </a:tbl>
          </a:graphicData>
        </a:graphic>
      </p:graphicFrame>
      <p:pic>
        <p:nvPicPr>
          <p:cNvPr id="15" name="Imagem 14">
            <a:extLst>
              <a:ext uri="{FF2B5EF4-FFF2-40B4-BE49-F238E27FC236}">
                <a16:creationId xmlns:a16="http://schemas.microsoft.com/office/drawing/2014/main" id="{CCD1C2B7-F8CC-804B-27BE-06C9B9000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5546" y="1814402"/>
            <a:ext cx="2895851" cy="186706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8DFBC22-8810-40BA-B6A6-D0691FB42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27830" y="1339274"/>
            <a:ext cx="3473964" cy="226436"/>
          </a:xfrm>
        </p:spPr>
        <p:txBody>
          <a:bodyPr>
            <a:noAutofit/>
          </a:bodyPr>
          <a:lstStyle/>
          <a:p>
            <a:br>
              <a:rPr lang="pt-BR" sz="1600" b="1" dirty="0"/>
            </a:br>
            <a:r>
              <a:rPr lang="pt-BR" sz="1600" b="1" dirty="0">
                <a:latin typeface="+mn-lt"/>
                <a:ea typeface="+mn-ea"/>
                <a:cs typeface="+mn-cs"/>
              </a:rPr>
              <a:t>II Plano Decenal do SUAS – 2016-2026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636E6429-1DC1-47B5-B37C-8964F029E1BE}"/>
              </a:ext>
            </a:extLst>
          </p:cNvPr>
          <p:cNvSpPr txBox="1">
            <a:spLocks/>
          </p:cNvSpPr>
          <p:nvPr/>
        </p:nvSpPr>
        <p:spPr>
          <a:xfrm>
            <a:off x="137335" y="95038"/>
            <a:ext cx="8800289" cy="7073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b="1" dirty="0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F8055E4-64F4-DAD5-6D85-90F5BF8F9E1C}"/>
              </a:ext>
            </a:extLst>
          </p:cNvPr>
          <p:cNvCxnSpPr>
            <a:cxnSpLocks/>
          </p:cNvCxnSpPr>
          <p:nvPr/>
        </p:nvCxnSpPr>
        <p:spPr>
          <a:xfrm flipH="1">
            <a:off x="7064188" y="4139131"/>
            <a:ext cx="51278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6D34D39-1B9C-3381-A611-A4602C7123BD}"/>
              </a:ext>
            </a:extLst>
          </p:cNvPr>
          <p:cNvSpPr txBox="1"/>
          <p:nvPr/>
        </p:nvSpPr>
        <p:spPr>
          <a:xfrm>
            <a:off x="8937623" y="3708420"/>
            <a:ext cx="36146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1" dirty="0"/>
              <a:t>I Plano Decenal do SUAS – 2005-2015</a:t>
            </a:r>
            <a:endParaRPr lang="pt-BR" sz="1600" dirty="0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6001F743-1A5B-9731-4660-4CEE62CAFC76}"/>
              </a:ext>
            </a:extLst>
          </p:cNvPr>
          <p:cNvCxnSpPr>
            <a:cxnSpLocks/>
          </p:cNvCxnSpPr>
          <p:nvPr/>
        </p:nvCxnSpPr>
        <p:spPr>
          <a:xfrm flipH="1">
            <a:off x="7064188" y="1648607"/>
            <a:ext cx="51278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ítulo 1">
            <a:extLst>
              <a:ext uri="{FF2B5EF4-FFF2-40B4-BE49-F238E27FC236}">
                <a16:creationId xmlns:a16="http://schemas.microsoft.com/office/drawing/2014/main" id="{52193BAC-C540-F049-F0D3-07955F1BB0B2}"/>
              </a:ext>
            </a:extLst>
          </p:cNvPr>
          <p:cNvSpPr txBox="1">
            <a:spLocks/>
          </p:cNvSpPr>
          <p:nvPr/>
        </p:nvSpPr>
        <p:spPr>
          <a:xfrm>
            <a:off x="9035546" y="4461158"/>
            <a:ext cx="864000" cy="18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b="1" dirty="0"/>
              <a:t>SUAS</a:t>
            </a:r>
            <a:endParaRPr lang="pt-BR" sz="18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0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0" y="116542"/>
            <a:ext cx="118288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– </a:t>
            </a:r>
            <a:r>
              <a:rPr lang="pt-BR" sz="5400" i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linha histórica </a:t>
            </a:r>
            <a:endParaRPr lang="pt-BR" sz="7200" i="1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A36F93D-BB3A-F081-CDD4-174DE5483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48065"/>
              </p:ext>
            </p:extLst>
          </p:nvPr>
        </p:nvGraphicFramePr>
        <p:xfrm>
          <a:off x="124382" y="1792668"/>
          <a:ext cx="12067616" cy="4437799"/>
        </p:xfrm>
        <a:graphic>
          <a:graphicData uri="http://schemas.openxmlformats.org/drawingml/2006/table">
            <a:tbl>
              <a:tblPr/>
              <a:tblGrid>
                <a:gridCol w="4057558">
                  <a:extLst>
                    <a:ext uri="{9D8B030D-6E8A-4147-A177-3AD203B41FA5}">
                      <a16:colId xmlns:a16="http://schemas.microsoft.com/office/drawing/2014/main" val="2196591603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3764995125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2150257642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159273255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202607097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1791580535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3446984695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1625415699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2631881663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3969192410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3660167095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1341118407"/>
                    </a:ext>
                  </a:extLst>
                </a:gridCol>
                <a:gridCol w="608634">
                  <a:extLst>
                    <a:ext uri="{9D8B030D-6E8A-4147-A177-3AD203B41FA5}">
                      <a16:colId xmlns:a16="http://schemas.microsoft.com/office/drawing/2014/main" val="2221883370"/>
                    </a:ext>
                  </a:extLst>
                </a:gridCol>
                <a:gridCol w="706450">
                  <a:extLst>
                    <a:ext uri="{9D8B030D-6E8A-4147-A177-3AD203B41FA5}">
                      <a16:colId xmlns:a16="http://schemas.microsoft.com/office/drawing/2014/main" val="2987675310"/>
                    </a:ext>
                  </a:extLst>
                </a:gridCol>
              </a:tblGrid>
              <a:tr h="261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TEMA GERAL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CONFERÊNCIAS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817474"/>
                  </a:ext>
                </a:extLst>
              </a:tr>
              <a:tr h="2610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12º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11ª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10ª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9ª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8ª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7ª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6ª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5ª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4ª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3ª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2ª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badi" panose="020B0604020104020204" pitchFamily="34" charset="0"/>
                        </a:rPr>
                        <a:t>1ª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1" u="none" strike="noStrike" dirty="0">
                          <a:solidFill>
                            <a:srgbClr val="808080"/>
                          </a:solidFill>
                          <a:effectLst/>
                          <a:latin typeface="Abadi" panose="020B0604020104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09974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PARTICIPAÇÃO E CONTROLE SOCIAL / CONSELHOS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221934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 DOS 3 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19449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DO TRABALHO - RECURSOS HUMANOS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902075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VIGILÂNCIA SOCIOASSISTENCIAL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813421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ÚNICO / REORDENAMENTO / DESCENTRALIZAÇÃO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943490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BENEFÍCIOS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322802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COM AS OUTRAS POLÍTICAS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12376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UNIVERSALIZAÇÃO DO ACESSO AOS DIREITOS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521374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PAPEL DOS FÓRUNS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018276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INTEGRAÇÃO ENTRE BENEFÍCIOS, SERVIÇOS, PROGRAMAS E PROJETO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72431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DO SUAS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23009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RELAÇÃO PÚBLICO E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420032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FISCALIZAÇÃO DA EXECUÇÃO ORÇAMENTÁRIA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569661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PARTICIPAÇÃO DOS USUÁRIOS NOS CONSELHOS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087467"/>
                  </a:ext>
                </a:extLst>
              </a:tr>
              <a:tr h="261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D9D9D9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991037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79BD4A5-A37B-607F-7D8E-E0149F6D1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852875"/>
              </p:ext>
            </p:extLst>
          </p:nvPr>
        </p:nvGraphicFramePr>
        <p:xfrm>
          <a:off x="124382" y="1106868"/>
          <a:ext cx="2844800" cy="685800"/>
        </p:xfrm>
        <a:graphic>
          <a:graphicData uri="http://schemas.openxmlformats.org/drawingml/2006/table">
            <a:tbl>
              <a:tblPr/>
              <a:tblGrid>
                <a:gridCol w="2844800">
                  <a:extLst>
                    <a:ext uri="{9D8B030D-6E8A-4147-A177-3AD203B41FA5}">
                      <a16:colId xmlns:a16="http://schemas.microsoft.com/office/drawing/2014/main" val="144540812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048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OFERTAS SERVIÇOS, PROGRAMAS E BENEFÍCIOS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506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SOCIAL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74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21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>
            <a:extLst>
              <a:ext uri="{FF2B5EF4-FFF2-40B4-BE49-F238E27FC236}">
                <a16:creationId xmlns:a16="http://schemas.microsoft.com/office/drawing/2014/main" id="{EB2DB4E8-726F-47D9-9F99-942C4F3FD083}"/>
              </a:ext>
            </a:extLst>
          </p:cNvPr>
          <p:cNvSpPr/>
          <p:nvPr/>
        </p:nvSpPr>
        <p:spPr>
          <a:xfrm>
            <a:off x="-18321" y="1008036"/>
            <a:ext cx="12191999" cy="582486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com Único Canto Aparado 10">
            <a:extLst>
              <a:ext uri="{FF2B5EF4-FFF2-40B4-BE49-F238E27FC236}">
                <a16:creationId xmlns:a16="http://schemas.microsoft.com/office/drawing/2014/main" id="{06343B6D-0FF8-40CB-ADBC-66AF13490732}"/>
              </a:ext>
            </a:extLst>
          </p:cNvPr>
          <p:cNvSpPr/>
          <p:nvPr/>
        </p:nvSpPr>
        <p:spPr>
          <a:xfrm>
            <a:off x="-18320" y="1434261"/>
            <a:ext cx="2165024" cy="1131708"/>
          </a:xfrm>
          <a:prstGeom prst="snip1Rect">
            <a:avLst/>
          </a:prstGeom>
          <a:solidFill>
            <a:schemeClr val="bg1">
              <a:alpha val="69804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1993</a:t>
            </a:r>
          </a:p>
          <a:p>
            <a:pPr lvl="0"/>
            <a:r>
              <a:rPr lang="pt-BR" sz="1600" b="1" dirty="0">
                <a:solidFill>
                  <a:schemeClr val="tx1"/>
                </a:solidFill>
              </a:rPr>
              <a:t>LOAS</a:t>
            </a:r>
            <a:r>
              <a:rPr lang="pt-BR" sz="1600" dirty="0">
                <a:solidFill>
                  <a:schemeClr val="tx1"/>
                </a:solidFill>
              </a:rPr>
              <a:t> – Lei Orgânica da Assistência Social</a:t>
            </a:r>
            <a:endParaRPr lang="pt-BR" sz="1600" b="1" dirty="0">
              <a:solidFill>
                <a:schemeClr val="tx1"/>
              </a:solidFill>
            </a:endParaRPr>
          </a:p>
          <a:p>
            <a:pPr lvl="0"/>
            <a:endParaRPr lang="pt-BR" sz="1000" dirty="0">
              <a:solidFill>
                <a:schemeClr val="tx1"/>
              </a:solidFill>
            </a:endParaRPr>
          </a:p>
        </p:txBody>
      </p:sp>
      <p:sp>
        <p:nvSpPr>
          <p:cNvPr id="4" name="Retângulo com Único Canto Aparado 11">
            <a:extLst>
              <a:ext uri="{FF2B5EF4-FFF2-40B4-BE49-F238E27FC236}">
                <a16:creationId xmlns:a16="http://schemas.microsoft.com/office/drawing/2014/main" id="{CAD0FDD1-8C3F-4712-BB1E-7D35896D1DBB}"/>
              </a:ext>
            </a:extLst>
          </p:cNvPr>
          <p:cNvSpPr/>
          <p:nvPr/>
        </p:nvSpPr>
        <p:spPr>
          <a:xfrm>
            <a:off x="2445834" y="1493821"/>
            <a:ext cx="1794609" cy="1009978"/>
          </a:xfrm>
          <a:prstGeom prst="snip1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400" b="1" kern="0" dirty="0">
                <a:solidFill>
                  <a:sysClr val="windowText" lastClr="000000"/>
                </a:solidFill>
              </a:rPr>
              <a:t>2001</a:t>
            </a:r>
          </a:p>
          <a:p>
            <a:pPr lvl="0"/>
            <a:r>
              <a:rPr lang="pt-BR" sz="1800" kern="0" dirty="0">
                <a:solidFill>
                  <a:sysClr val="windowText" lastClr="000000"/>
                </a:solidFill>
              </a:rPr>
              <a:t>Cadastro Único</a:t>
            </a:r>
            <a:endParaRPr lang="pt-BR" sz="1800" b="1" kern="0" dirty="0">
              <a:solidFill>
                <a:schemeClr val="tx1"/>
              </a:solidFill>
            </a:endParaRPr>
          </a:p>
        </p:txBody>
      </p:sp>
      <p:sp>
        <p:nvSpPr>
          <p:cNvPr id="5" name="Retângulo com Único Canto Aparado 12">
            <a:extLst>
              <a:ext uri="{FF2B5EF4-FFF2-40B4-BE49-F238E27FC236}">
                <a16:creationId xmlns:a16="http://schemas.microsoft.com/office/drawing/2014/main" id="{E9387935-CBF8-445E-BA50-2F8573A03F5A}"/>
              </a:ext>
            </a:extLst>
          </p:cNvPr>
          <p:cNvSpPr/>
          <p:nvPr/>
        </p:nvSpPr>
        <p:spPr>
          <a:xfrm>
            <a:off x="4610858" y="1312529"/>
            <a:ext cx="2120011" cy="1253439"/>
          </a:xfrm>
          <a:prstGeom prst="snip1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400" b="1" kern="0" dirty="0">
                <a:solidFill>
                  <a:sysClr val="windowText" lastClr="000000"/>
                </a:solidFill>
              </a:rPr>
              <a:t>2004</a:t>
            </a:r>
          </a:p>
          <a:p>
            <a:pPr lvl="0"/>
            <a:r>
              <a:rPr lang="pt-BR" sz="1800" kern="0" dirty="0">
                <a:solidFill>
                  <a:sysClr val="windowText" lastClr="000000"/>
                </a:solidFill>
              </a:rPr>
              <a:t>PNAS – </a:t>
            </a:r>
            <a:r>
              <a:rPr lang="pt-BR" sz="1600" kern="0" dirty="0">
                <a:solidFill>
                  <a:sysClr val="windowText" lastClr="000000"/>
                </a:solidFill>
              </a:rPr>
              <a:t>Política Nacional de Assistência Social</a:t>
            </a:r>
            <a:endParaRPr lang="pt-BR" sz="1800" b="1" kern="0" dirty="0">
              <a:solidFill>
                <a:schemeClr val="tx1"/>
              </a:solidFill>
            </a:endParaRPr>
          </a:p>
        </p:txBody>
      </p:sp>
      <p:sp>
        <p:nvSpPr>
          <p:cNvPr id="7" name="Retângulo com Único Canto Aparado 14">
            <a:extLst>
              <a:ext uri="{FF2B5EF4-FFF2-40B4-BE49-F238E27FC236}">
                <a16:creationId xmlns:a16="http://schemas.microsoft.com/office/drawing/2014/main" id="{8C7CB8BD-84BB-4636-A533-84A3146C5925}"/>
              </a:ext>
            </a:extLst>
          </p:cNvPr>
          <p:cNvSpPr/>
          <p:nvPr/>
        </p:nvSpPr>
        <p:spPr>
          <a:xfrm>
            <a:off x="9543541" y="1387698"/>
            <a:ext cx="2165024" cy="1172288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400" b="1" kern="0" dirty="0">
                <a:solidFill>
                  <a:sysClr val="windowText" lastClr="000000"/>
                </a:solidFill>
              </a:rPr>
              <a:t>2005</a:t>
            </a:r>
            <a:endParaRPr lang="pt-BR" sz="1100" b="1" kern="0" dirty="0">
              <a:solidFill>
                <a:sysClr val="windowText" lastClr="000000"/>
              </a:solidFill>
            </a:endParaRPr>
          </a:p>
          <a:p>
            <a:pPr lvl="0"/>
            <a:endParaRPr lang="pt-BR" sz="1000" b="1" kern="0" dirty="0">
              <a:solidFill>
                <a:sysClr val="windowText" lastClr="000000"/>
              </a:solidFill>
            </a:endParaRPr>
          </a:p>
          <a:p>
            <a:pPr lvl="0"/>
            <a:r>
              <a:rPr lang="pt-BR" sz="1600" kern="0" dirty="0">
                <a:solidFill>
                  <a:sysClr val="windowText" lastClr="000000"/>
                </a:solidFill>
              </a:rPr>
              <a:t>1º NOB SUAS – Norma Operacional Básica </a:t>
            </a:r>
          </a:p>
        </p:txBody>
      </p:sp>
      <p:sp>
        <p:nvSpPr>
          <p:cNvPr id="8" name="Retângulo com Único Canto Aparado 15">
            <a:extLst>
              <a:ext uri="{FF2B5EF4-FFF2-40B4-BE49-F238E27FC236}">
                <a16:creationId xmlns:a16="http://schemas.microsoft.com/office/drawing/2014/main" id="{C9D81B86-2B69-4F28-889A-4BB595BCA4E1}"/>
              </a:ext>
            </a:extLst>
          </p:cNvPr>
          <p:cNvSpPr/>
          <p:nvPr/>
        </p:nvSpPr>
        <p:spPr>
          <a:xfrm>
            <a:off x="32973" y="3183681"/>
            <a:ext cx="2291431" cy="1618631"/>
          </a:xfrm>
          <a:prstGeom prst="snip1Rect">
            <a:avLst/>
          </a:prstGeom>
          <a:solidFill>
            <a:schemeClr val="accent4">
              <a:alpha val="69804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800" b="1" kern="0" dirty="0">
                <a:solidFill>
                  <a:sysClr val="windowText" lastClr="000000"/>
                </a:solidFill>
              </a:rPr>
              <a:t>2005</a:t>
            </a:r>
          </a:p>
          <a:p>
            <a:pPr lvl="0"/>
            <a:r>
              <a:rPr lang="pt-BR" sz="2800" b="1" kern="0" dirty="0">
                <a:solidFill>
                  <a:schemeClr val="bg1"/>
                </a:solidFill>
              </a:rPr>
              <a:t>I Plano Decenal</a:t>
            </a:r>
          </a:p>
        </p:txBody>
      </p:sp>
      <p:sp>
        <p:nvSpPr>
          <p:cNvPr id="9" name="Retângulo com Único Canto Aparado 16">
            <a:extLst>
              <a:ext uri="{FF2B5EF4-FFF2-40B4-BE49-F238E27FC236}">
                <a16:creationId xmlns:a16="http://schemas.microsoft.com/office/drawing/2014/main" id="{E78FBAEF-CCC7-4108-8FA6-5DAB9A334270}"/>
              </a:ext>
            </a:extLst>
          </p:cNvPr>
          <p:cNvSpPr/>
          <p:nvPr/>
        </p:nvSpPr>
        <p:spPr>
          <a:xfrm>
            <a:off x="6050884" y="3144242"/>
            <a:ext cx="2291431" cy="1465292"/>
          </a:xfrm>
          <a:prstGeom prst="snip1Rect">
            <a:avLst/>
          </a:prstGeom>
          <a:solidFill>
            <a:schemeClr val="bg1">
              <a:alpha val="69804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kern="0" dirty="0">
                <a:solidFill>
                  <a:schemeClr val="tx1"/>
                </a:solidFill>
              </a:rPr>
              <a:t>2006</a:t>
            </a:r>
            <a:endParaRPr lang="pt-BR" sz="1000" b="1" kern="0" dirty="0">
              <a:solidFill>
                <a:schemeClr val="tx1"/>
              </a:solidFill>
            </a:endParaRPr>
          </a:p>
          <a:p>
            <a:pPr lvl="0" algn="just"/>
            <a:r>
              <a:rPr lang="pt-BR" sz="1600" kern="0" dirty="0">
                <a:solidFill>
                  <a:schemeClr val="tx1"/>
                </a:solidFill>
              </a:rPr>
              <a:t>Expansão de recursos para serviços do SUAS por meio do Fundo a Fundo</a:t>
            </a:r>
          </a:p>
        </p:txBody>
      </p:sp>
      <p:cxnSp>
        <p:nvCxnSpPr>
          <p:cNvPr id="10" name="Conector angulado 17">
            <a:extLst>
              <a:ext uri="{FF2B5EF4-FFF2-40B4-BE49-F238E27FC236}">
                <a16:creationId xmlns:a16="http://schemas.microsoft.com/office/drawing/2014/main" id="{43CBDFA5-A1C6-4120-B580-E7280B4A78B1}"/>
              </a:ext>
            </a:extLst>
          </p:cNvPr>
          <p:cNvCxnSpPr>
            <a:cxnSpLocks/>
            <a:stCxn id="7" idx="1"/>
            <a:endCxn id="8" idx="3"/>
          </p:cNvCxnSpPr>
          <p:nvPr/>
        </p:nvCxnSpPr>
        <p:spPr>
          <a:xfrm rot="5400000">
            <a:off x="5590524" y="-1851849"/>
            <a:ext cx="623695" cy="9447364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com Único Canto Aparado 31">
            <a:extLst>
              <a:ext uri="{FF2B5EF4-FFF2-40B4-BE49-F238E27FC236}">
                <a16:creationId xmlns:a16="http://schemas.microsoft.com/office/drawing/2014/main" id="{279BA00F-5CA1-407C-BC3D-693E2B1F5722}"/>
              </a:ext>
            </a:extLst>
          </p:cNvPr>
          <p:cNvSpPr/>
          <p:nvPr/>
        </p:nvSpPr>
        <p:spPr>
          <a:xfrm>
            <a:off x="8946775" y="3195486"/>
            <a:ext cx="3141715" cy="1205942"/>
          </a:xfrm>
          <a:prstGeom prst="snip1Rect">
            <a:avLst/>
          </a:prstGeom>
          <a:solidFill>
            <a:schemeClr val="accent4">
              <a:lumMod val="20000"/>
              <a:lumOff val="80000"/>
              <a:alpha val="69804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kern="0" dirty="0">
                <a:solidFill>
                  <a:schemeClr val="tx1"/>
                </a:solidFill>
              </a:rPr>
              <a:t>2008</a:t>
            </a:r>
          </a:p>
          <a:p>
            <a:pPr lvl="0"/>
            <a:endParaRPr lang="pt-BR" sz="800" dirty="0">
              <a:solidFill>
                <a:schemeClr val="tx1"/>
              </a:solidFill>
            </a:endParaRPr>
          </a:p>
          <a:p>
            <a:pPr lvl="0"/>
            <a:r>
              <a:rPr lang="pt-BR" sz="1600" dirty="0">
                <a:solidFill>
                  <a:schemeClr val="tx1"/>
                </a:solidFill>
              </a:rPr>
              <a:t>1º Censo pesquisa Nacional sobre a população de rua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2" name="Retângulo com Único Canto Aparado 32">
            <a:extLst>
              <a:ext uri="{FF2B5EF4-FFF2-40B4-BE49-F238E27FC236}">
                <a16:creationId xmlns:a16="http://schemas.microsoft.com/office/drawing/2014/main" id="{543BB27A-23B4-4D79-B2C1-03B05C684A0F}"/>
              </a:ext>
            </a:extLst>
          </p:cNvPr>
          <p:cNvSpPr/>
          <p:nvPr/>
        </p:nvSpPr>
        <p:spPr>
          <a:xfrm>
            <a:off x="-5352" y="5378032"/>
            <a:ext cx="2463078" cy="1304021"/>
          </a:xfrm>
          <a:prstGeom prst="snip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b="1" kern="0" dirty="0">
                <a:solidFill>
                  <a:schemeClr val="bg1"/>
                </a:solidFill>
              </a:rPr>
              <a:t>2009</a:t>
            </a:r>
            <a:endParaRPr lang="pt-BR" sz="1000" dirty="0">
              <a:solidFill>
                <a:schemeClr val="bg1"/>
              </a:solidFill>
            </a:endParaRPr>
          </a:p>
          <a:p>
            <a:pPr lvl="0"/>
            <a:r>
              <a:rPr lang="pt-BR" sz="2000" dirty="0">
                <a:solidFill>
                  <a:schemeClr val="bg1"/>
                </a:solidFill>
              </a:rPr>
              <a:t>Tipificação dos Serviços Socioassistenciais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13" name="Retângulo com Único Canto Aparado 41">
            <a:extLst>
              <a:ext uri="{FF2B5EF4-FFF2-40B4-BE49-F238E27FC236}">
                <a16:creationId xmlns:a16="http://schemas.microsoft.com/office/drawing/2014/main" id="{DC695374-4B29-42D1-9098-EECC1283B14D}"/>
              </a:ext>
            </a:extLst>
          </p:cNvPr>
          <p:cNvSpPr/>
          <p:nvPr/>
        </p:nvSpPr>
        <p:spPr>
          <a:xfrm>
            <a:off x="8454695" y="5437483"/>
            <a:ext cx="1542682" cy="1152896"/>
          </a:xfrm>
          <a:prstGeom prst="snip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kern="0" dirty="0">
                <a:solidFill>
                  <a:schemeClr val="tx1"/>
                </a:solidFill>
              </a:rPr>
              <a:t>2013</a:t>
            </a:r>
          </a:p>
          <a:p>
            <a:pPr lvl="0"/>
            <a:endParaRPr lang="pt-BR" sz="2000" b="1" kern="0" dirty="0">
              <a:solidFill>
                <a:schemeClr val="tx1"/>
              </a:solidFill>
            </a:endParaRPr>
          </a:p>
          <a:p>
            <a:pPr lvl="0"/>
            <a:r>
              <a:rPr lang="pt-BR" sz="1600" b="1" kern="0" dirty="0">
                <a:solidFill>
                  <a:schemeClr val="tx1"/>
                </a:solidFill>
              </a:rPr>
              <a:t>PENEPESUAS</a:t>
            </a:r>
            <a:endParaRPr lang="pt-BR" sz="1600" b="1" dirty="0">
              <a:solidFill>
                <a:schemeClr val="tx1"/>
              </a:solidFill>
            </a:endParaRPr>
          </a:p>
          <a:p>
            <a:pPr lvl="0"/>
            <a:endParaRPr lang="pt-BR" sz="1200" kern="0" dirty="0">
              <a:solidFill>
                <a:schemeClr val="tx1"/>
              </a:solidFill>
            </a:endParaRPr>
          </a:p>
        </p:txBody>
      </p:sp>
      <p:sp>
        <p:nvSpPr>
          <p:cNvPr id="14" name="Retângulo com Único Canto Aparado 42">
            <a:extLst>
              <a:ext uri="{FF2B5EF4-FFF2-40B4-BE49-F238E27FC236}">
                <a16:creationId xmlns:a16="http://schemas.microsoft.com/office/drawing/2014/main" id="{24B93372-2600-4C3E-9883-C74DC9469E82}"/>
              </a:ext>
            </a:extLst>
          </p:cNvPr>
          <p:cNvSpPr/>
          <p:nvPr/>
        </p:nvSpPr>
        <p:spPr>
          <a:xfrm>
            <a:off x="2486762" y="5367555"/>
            <a:ext cx="2659404" cy="1304021"/>
          </a:xfrm>
          <a:prstGeom prst="snip1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400" b="1" dirty="0">
                <a:solidFill>
                  <a:schemeClr val="tx1"/>
                </a:solidFill>
              </a:rPr>
              <a:t>2009</a:t>
            </a:r>
            <a:endParaRPr lang="pt-BR" sz="2800" b="1" dirty="0">
              <a:solidFill>
                <a:schemeClr val="tx1"/>
              </a:solidFill>
            </a:endParaRPr>
          </a:p>
          <a:p>
            <a:pPr lvl="0"/>
            <a:r>
              <a:rPr lang="pt-BR" sz="2000" dirty="0">
                <a:solidFill>
                  <a:schemeClr val="tx1"/>
                </a:solidFill>
              </a:rPr>
              <a:t>Protocolo de Gestão Integrada</a:t>
            </a:r>
          </a:p>
        </p:txBody>
      </p:sp>
      <p:sp>
        <p:nvSpPr>
          <p:cNvPr id="15" name="Retângulo com Único Canto Aparado 44">
            <a:extLst>
              <a:ext uri="{FF2B5EF4-FFF2-40B4-BE49-F238E27FC236}">
                <a16:creationId xmlns:a16="http://schemas.microsoft.com/office/drawing/2014/main" id="{1ABA2450-CBD3-4EA7-AFCC-4FB9B122F4FD}"/>
              </a:ext>
            </a:extLst>
          </p:cNvPr>
          <p:cNvSpPr/>
          <p:nvPr/>
        </p:nvSpPr>
        <p:spPr>
          <a:xfrm>
            <a:off x="5257888" y="5447164"/>
            <a:ext cx="3023767" cy="1165759"/>
          </a:xfrm>
          <a:prstGeom prst="snip1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kern="0" dirty="0">
                <a:solidFill>
                  <a:sysClr val="windowText" lastClr="000000"/>
                </a:solidFill>
              </a:rPr>
              <a:t>2012</a:t>
            </a:r>
          </a:p>
          <a:p>
            <a:pPr lvl="0"/>
            <a:r>
              <a:rPr lang="pt-BR" sz="2000" kern="0" dirty="0">
                <a:solidFill>
                  <a:sysClr val="windowText" lastClr="000000"/>
                </a:solidFill>
              </a:rPr>
              <a:t>2º NOB SUAS –Norma Operacional Básica </a:t>
            </a:r>
          </a:p>
        </p:txBody>
      </p:sp>
      <p:cxnSp>
        <p:nvCxnSpPr>
          <p:cNvPr id="16" name="Conector angulado 47">
            <a:extLst>
              <a:ext uri="{FF2B5EF4-FFF2-40B4-BE49-F238E27FC236}">
                <a16:creationId xmlns:a16="http://schemas.microsoft.com/office/drawing/2014/main" id="{43830EDA-5D86-495C-BADA-E42E4CA564C4}"/>
              </a:ext>
            </a:extLst>
          </p:cNvPr>
          <p:cNvCxnSpPr>
            <a:cxnSpLocks/>
          </p:cNvCxnSpPr>
          <p:nvPr/>
        </p:nvCxnSpPr>
        <p:spPr>
          <a:xfrm rot="5400000">
            <a:off x="5476203" y="1014467"/>
            <a:ext cx="492731" cy="7461250"/>
          </a:xfrm>
          <a:prstGeom prst="bentConnector3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51">
            <a:extLst>
              <a:ext uri="{FF2B5EF4-FFF2-40B4-BE49-F238E27FC236}">
                <a16:creationId xmlns:a16="http://schemas.microsoft.com/office/drawing/2014/main" id="{2081853E-5121-4F5D-8C9D-40AC4674202C}"/>
              </a:ext>
            </a:extLst>
          </p:cNvPr>
          <p:cNvCxnSpPr>
            <a:cxnSpLocks/>
            <a:stCxn id="3" idx="0"/>
            <a:endCxn id="4" idx="2"/>
          </p:cNvCxnSpPr>
          <p:nvPr/>
        </p:nvCxnSpPr>
        <p:spPr>
          <a:xfrm flipV="1">
            <a:off x="2146704" y="1998810"/>
            <a:ext cx="299130" cy="1305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>
            <a:extLst>
              <a:ext uri="{FF2B5EF4-FFF2-40B4-BE49-F238E27FC236}">
                <a16:creationId xmlns:a16="http://schemas.microsoft.com/office/drawing/2014/main" id="{82829CFD-90B1-465D-8B5D-7083720A7F19}"/>
              </a:ext>
            </a:extLst>
          </p:cNvPr>
          <p:cNvSpPr/>
          <p:nvPr/>
        </p:nvSpPr>
        <p:spPr>
          <a:xfrm>
            <a:off x="-18321" y="454859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180975" algn="ctr"/>
            <a:r>
              <a:rPr lang="pt-BR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30 ANOS LOAS</a:t>
            </a:r>
          </a:p>
        </p:txBody>
      </p:sp>
      <p:cxnSp>
        <p:nvCxnSpPr>
          <p:cNvPr id="30" name="Conector de seta reta 51">
            <a:extLst>
              <a:ext uri="{FF2B5EF4-FFF2-40B4-BE49-F238E27FC236}">
                <a16:creationId xmlns:a16="http://schemas.microsoft.com/office/drawing/2014/main" id="{44C1C3A5-E0F5-442B-AF34-67E0236B46EF}"/>
              </a:ext>
            </a:extLst>
          </p:cNvPr>
          <p:cNvCxnSpPr>
            <a:cxnSpLocks/>
          </p:cNvCxnSpPr>
          <p:nvPr/>
        </p:nvCxnSpPr>
        <p:spPr>
          <a:xfrm>
            <a:off x="4240443" y="1998810"/>
            <a:ext cx="338384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51">
            <a:extLst>
              <a:ext uri="{FF2B5EF4-FFF2-40B4-BE49-F238E27FC236}">
                <a16:creationId xmlns:a16="http://schemas.microsoft.com/office/drawing/2014/main" id="{6A0E59E3-697C-42C0-8752-42316BA24CF7}"/>
              </a:ext>
            </a:extLst>
          </p:cNvPr>
          <p:cNvCxnSpPr>
            <a:cxnSpLocks/>
          </p:cNvCxnSpPr>
          <p:nvPr/>
        </p:nvCxnSpPr>
        <p:spPr>
          <a:xfrm>
            <a:off x="6730869" y="1998810"/>
            <a:ext cx="611733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51">
            <a:extLst>
              <a:ext uri="{FF2B5EF4-FFF2-40B4-BE49-F238E27FC236}">
                <a16:creationId xmlns:a16="http://schemas.microsoft.com/office/drawing/2014/main" id="{CEE11BFA-F7FE-43BE-A8AD-F719C3229CC4}"/>
              </a:ext>
            </a:extLst>
          </p:cNvPr>
          <p:cNvCxnSpPr>
            <a:cxnSpLocks/>
          </p:cNvCxnSpPr>
          <p:nvPr/>
        </p:nvCxnSpPr>
        <p:spPr>
          <a:xfrm>
            <a:off x="5257888" y="3315766"/>
            <a:ext cx="745347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51">
            <a:extLst>
              <a:ext uri="{FF2B5EF4-FFF2-40B4-BE49-F238E27FC236}">
                <a16:creationId xmlns:a16="http://schemas.microsoft.com/office/drawing/2014/main" id="{CE411F6C-134E-48F4-9063-F4268053C002}"/>
              </a:ext>
            </a:extLst>
          </p:cNvPr>
          <p:cNvCxnSpPr>
            <a:cxnSpLocks/>
          </p:cNvCxnSpPr>
          <p:nvPr/>
        </p:nvCxnSpPr>
        <p:spPr>
          <a:xfrm>
            <a:off x="8320463" y="3521954"/>
            <a:ext cx="386962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51">
            <a:extLst>
              <a:ext uri="{FF2B5EF4-FFF2-40B4-BE49-F238E27FC236}">
                <a16:creationId xmlns:a16="http://schemas.microsoft.com/office/drawing/2014/main" id="{727C8708-F381-4AE3-BF88-EBB1301D2C36}"/>
              </a:ext>
            </a:extLst>
          </p:cNvPr>
          <p:cNvCxnSpPr>
            <a:cxnSpLocks/>
          </p:cNvCxnSpPr>
          <p:nvPr/>
        </p:nvCxnSpPr>
        <p:spPr>
          <a:xfrm>
            <a:off x="2102788" y="5394991"/>
            <a:ext cx="386962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51">
            <a:extLst>
              <a:ext uri="{FF2B5EF4-FFF2-40B4-BE49-F238E27FC236}">
                <a16:creationId xmlns:a16="http://schemas.microsoft.com/office/drawing/2014/main" id="{A15E77F1-F430-4DA8-9363-329AA8EEB170}"/>
              </a:ext>
            </a:extLst>
          </p:cNvPr>
          <p:cNvCxnSpPr>
            <a:cxnSpLocks/>
          </p:cNvCxnSpPr>
          <p:nvPr/>
        </p:nvCxnSpPr>
        <p:spPr>
          <a:xfrm>
            <a:off x="5081253" y="5527140"/>
            <a:ext cx="219334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51">
            <a:extLst>
              <a:ext uri="{FF2B5EF4-FFF2-40B4-BE49-F238E27FC236}">
                <a16:creationId xmlns:a16="http://schemas.microsoft.com/office/drawing/2014/main" id="{19F727D4-C47C-420B-BADF-BC9AA32A5F96}"/>
              </a:ext>
            </a:extLst>
          </p:cNvPr>
          <p:cNvCxnSpPr>
            <a:cxnSpLocks/>
          </p:cNvCxnSpPr>
          <p:nvPr/>
        </p:nvCxnSpPr>
        <p:spPr>
          <a:xfrm>
            <a:off x="8168591" y="5527140"/>
            <a:ext cx="303744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com Único Canto Aparado 41">
            <a:extLst>
              <a:ext uri="{FF2B5EF4-FFF2-40B4-BE49-F238E27FC236}">
                <a16:creationId xmlns:a16="http://schemas.microsoft.com/office/drawing/2014/main" id="{77D58F25-677F-40F8-94FB-51272F833A8B}"/>
              </a:ext>
            </a:extLst>
          </p:cNvPr>
          <p:cNvSpPr/>
          <p:nvPr/>
        </p:nvSpPr>
        <p:spPr>
          <a:xfrm>
            <a:off x="10220822" y="5385169"/>
            <a:ext cx="1878413" cy="1218073"/>
          </a:xfrm>
          <a:prstGeom prst="snip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pt-BR" sz="2800" b="1" kern="0" dirty="0">
                <a:solidFill>
                  <a:schemeClr val="tx1"/>
                </a:solidFill>
              </a:rPr>
              <a:t>2016</a:t>
            </a:r>
          </a:p>
          <a:p>
            <a:pPr lvl="0" algn="ctr"/>
            <a:r>
              <a:rPr lang="pt-BR" sz="2000" b="1" kern="0" dirty="0">
                <a:solidFill>
                  <a:schemeClr val="bg1"/>
                </a:solidFill>
              </a:rPr>
              <a:t>II Plano Decenal</a:t>
            </a:r>
          </a:p>
          <a:p>
            <a:pPr lvl="0" algn="ctr"/>
            <a:endParaRPr lang="pt-BR" sz="1200" kern="0" dirty="0">
              <a:solidFill>
                <a:schemeClr val="tx1"/>
              </a:solidFill>
            </a:endParaRPr>
          </a:p>
        </p:txBody>
      </p:sp>
      <p:cxnSp>
        <p:nvCxnSpPr>
          <p:cNvPr id="52" name="Conector de seta reta 51">
            <a:extLst>
              <a:ext uri="{FF2B5EF4-FFF2-40B4-BE49-F238E27FC236}">
                <a16:creationId xmlns:a16="http://schemas.microsoft.com/office/drawing/2014/main" id="{580D50A8-CE02-4835-A53A-6D8530ED2341}"/>
              </a:ext>
            </a:extLst>
          </p:cNvPr>
          <p:cNvCxnSpPr>
            <a:cxnSpLocks/>
          </p:cNvCxnSpPr>
          <p:nvPr/>
        </p:nvCxnSpPr>
        <p:spPr>
          <a:xfrm>
            <a:off x="9731489" y="5611773"/>
            <a:ext cx="489333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tângulo com Único Canto Aparado 12">
            <a:extLst>
              <a:ext uri="{FF2B5EF4-FFF2-40B4-BE49-F238E27FC236}">
                <a16:creationId xmlns:a16="http://schemas.microsoft.com/office/drawing/2014/main" id="{4D4AC29D-FEE4-BA57-604C-F16020462F5E}"/>
              </a:ext>
            </a:extLst>
          </p:cNvPr>
          <p:cNvSpPr/>
          <p:nvPr/>
        </p:nvSpPr>
        <p:spPr>
          <a:xfrm>
            <a:off x="7467562" y="1348161"/>
            <a:ext cx="1402059" cy="1253439"/>
          </a:xfrm>
          <a:prstGeom prst="snip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400" b="1" kern="0" dirty="0">
                <a:solidFill>
                  <a:schemeClr val="bg1"/>
                </a:solidFill>
              </a:rPr>
              <a:t>2005</a:t>
            </a:r>
          </a:p>
          <a:p>
            <a:pPr lvl="0"/>
            <a:endParaRPr lang="pt-BR" sz="2000" b="1" kern="0" dirty="0">
              <a:solidFill>
                <a:schemeClr val="bg1"/>
              </a:solidFill>
            </a:endParaRPr>
          </a:p>
          <a:p>
            <a:pPr lvl="0"/>
            <a:r>
              <a:rPr lang="pt-BR" sz="1800" kern="0" dirty="0">
                <a:solidFill>
                  <a:schemeClr val="bg1"/>
                </a:solidFill>
              </a:rPr>
              <a:t>REDE SUAS</a:t>
            </a:r>
            <a:endParaRPr lang="pt-BR" sz="1800" b="1" kern="0" dirty="0">
              <a:solidFill>
                <a:schemeClr val="bg1"/>
              </a:solidFill>
            </a:endParaRPr>
          </a:p>
        </p:txBody>
      </p:sp>
      <p:cxnSp>
        <p:nvCxnSpPr>
          <p:cNvPr id="55" name="Conector de seta reta 51">
            <a:extLst>
              <a:ext uri="{FF2B5EF4-FFF2-40B4-BE49-F238E27FC236}">
                <a16:creationId xmlns:a16="http://schemas.microsoft.com/office/drawing/2014/main" id="{408355CB-E06B-9482-8A42-9788F61BA54E}"/>
              </a:ext>
            </a:extLst>
          </p:cNvPr>
          <p:cNvCxnSpPr>
            <a:cxnSpLocks/>
          </p:cNvCxnSpPr>
          <p:nvPr/>
        </p:nvCxnSpPr>
        <p:spPr>
          <a:xfrm>
            <a:off x="8869621" y="1998810"/>
            <a:ext cx="611733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tângulo com Único Canto Aparado 15">
            <a:extLst>
              <a:ext uri="{FF2B5EF4-FFF2-40B4-BE49-F238E27FC236}">
                <a16:creationId xmlns:a16="http://schemas.microsoft.com/office/drawing/2014/main" id="{A190D0D5-2740-9565-94F5-3D068E85ABFD}"/>
              </a:ext>
            </a:extLst>
          </p:cNvPr>
          <p:cNvSpPr/>
          <p:nvPr/>
        </p:nvSpPr>
        <p:spPr>
          <a:xfrm>
            <a:off x="2397023" y="3008788"/>
            <a:ext cx="2833202" cy="1618631"/>
          </a:xfrm>
          <a:prstGeom prst="snip1Rect">
            <a:avLst/>
          </a:prstGeom>
          <a:solidFill>
            <a:schemeClr val="bg1">
              <a:alpha val="69804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pt-BR" sz="2000" b="1" kern="0" dirty="0">
                <a:solidFill>
                  <a:sysClr val="windowText" lastClr="000000"/>
                </a:solidFill>
              </a:rPr>
              <a:t>2006</a:t>
            </a:r>
          </a:p>
          <a:p>
            <a:pPr lvl="0" algn="just"/>
            <a:r>
              <a:rPr lang="pt-BR" sz="1600" kern="0" dirty="0">
                <a:solidFill>
                  <a:sysClr val="windowText" lastClr="000000"/>
                </a:solidFill>
              </a:rPr>
              <a:t>NOB SUAS/RH – Norma Operacional Básica de recursos Humanos</a:t>
            </a:r>
          </a:p>
        </p:txBody>
      </p:sp>
      <p:cxnSp>
        <p:nvCxnSpPr>
          <p:cNvPr id="66" name="Conector de seta reta 51">
            <a:extLst>
              <a:ext uri="{FF2B5EF4-FFF2-40B4-BE49-F238E27FC236}">
                <a16:creationId xmlns:a16="http://schemas.microsoft.com/office/drawing/2014/main" id="{8A501534-19C9-61D7-4CA9-BC41FD0441FB}"/>
              </a:ext>
            </a:extLst>
          </p:cNvPr>
          <p:cNvCxnSpPr>
            <a:cxnSpLocks/>
          </p:cNvCxnSpPr>
          <p:nvPr/>
        </p:nvCxnSpPr>
        <p:spPr>
          <a:xfrm>
            <a:off x="1530349" y="3315766"/>
            <a:ext cx="745347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Imagem 67">
            <a:extLst>
              <a:ext uri="{FF2B5EF4-FFF2-40B4-BE49-F238E27FC236}">
                <a16:creationId xmlns:a16="http://schemas.microsoft.com/office/drawing/2014/main" id="{ED6ED187-D826-477A-7097-462FF15F4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" y="18827"/>
            <a:ext cx="12173679" cy="42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98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403412" y="0"/>
            <a:ext cx="8361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- 12º 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1EC3E778-49FB-AF6F-0D48-67401393B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905" y="3856211"/>
            <a:ext cx="4563012" cy="15322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D197E54-61F5-11EF-AA65-27CC4DC49777}"/>
              </a:ext>
            </a:extLst>
          </p:cNvPr>
          <p:cNvSpPr txBox="1"/>
          <p:nvPr/>
        </p:nvSpPr>
        <p:spPr>
          <a:xfrm>
            <a:off x="427218" y="4378650"/>
            <a:ext cx="4980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Conferência Nacional </a:t>
            </a:r>
            <a:r>
              <a:rPr lang="pt-BR" sz="2800" b="1" dirty="0"/>
              <a:t>DESCONVOCADA</a:t>
            </a:r>
            <a:endParaRPr lang="pt-BR" sz="2000" b="1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321D9D-2C20-11F1-D046-2774786BAF05}"/>
              </a:ext>
            </a:extLst>
          </p:cNvPr>
          <p:cNvSpPr txBox="1"/>
          <p:nvPr/>
        </p:nvSpPr>
        <p:spPr>
          <a:xfrm>
            <a:off x="495299" y="2309336"/>
            <a:ext cx="1077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</a:rPr>
              <a:t>74%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0EEF1E7-95CD-0E04-A5B3-595CAB2EDA88}"/>
              </a:ext>
            </a:extLst>
          </p:cNvPr>
          <p:cNvSpPr txBox="1"/>
          <p:nvPr/>
        </p:nvSpPr>
        <p:spPr>
          <a:xfrm>
            <a:off x="495298" y="3256003"/>
            <a:ext cx="1077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</a:rPr>
              <a:t>81%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AF7E38C-56D2-4FBF-13B1-1FA77190B116}"/>
              </a:ext>
            </a:extLst>
          </p:cNvPr>
          <p:cNvSpPr txBox="1"/>
          <p:nvPr/>
        </p:nvSpPr>
        <p:spPr>
          <a:xfrm>
            <a:off x="1695450" y="2582615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/>
              <a:t>municípios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EA70C-C604-6653-DBDE-3BF279A92868}"/>
              </a:ext>
            </a:extLst>
          </p:cNvPr>
          <p:cNvSpPr txBox="1"/>
          <p:nvPr/>
        </p:nvSpPr>
        <p:spPr>
          <a:xfrm>
            <a:off x="1695449" y="3536722"/>
            <a:ext cx="92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/>
              <a:t>estados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A7BE4E8-2B4E-C0BB-DCB6-BC8D7F1DB00B}"/>
              </a:ext>
            </a:extLst>
          </p:cNvPr>
          <p:cNvSpPr txBox="1"/>
          <p:nvPr/>
        </p:nvSpPr>
        <p:spPr>
          <a:xfrm>
            <a:off x="403412" y="1520394"/>
            <a:ext cx="4125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Realizaram conferência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A52D0A2-25DD-65B6-3D75-9023579E7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4936" y="4171989"/>
            <a:ext cx="978165" cy="1074571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DFB5D996-4EA7-5CC2-7F14-61C2AF0F4A63}"/>
              </a:ext>
            </a:extLst>
          </p:cNvPr>
          <p:cNvCxnSpPr>
            <a:cxnSpLocks/>
          </p:cNvCxnSpPr>
          <p:nvPr/>
        </p:nvCxnSpPr>
        <p:spPr>
          <a:xfrm>
            <a:off x="495298" y="2487570"/>
            <a:ext cx="0" cy="1368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have Direita 19">
            <a:extLst>
              <a:ext uri="{FF2B5EF4-FFF2-40B4-BE49-F238E27FC236}">
                <a16:creationId xmlns:a16="http://schemas.microsoft.com/office/drawing/2014/main" id="{C7CCD898-3289-AA66-BFAA-A8867F97C74E}"/>
              </a:ext>
            </a:extLst>
          </p:cNvPr>
          <p:cNvSpPr/>
          <p:nvPr/>
        </p:nvSpPr>
        <p:spPr>
          <a:xfrm>
            <a:off x="3039871" y="2479350"/>
            <a:ext cx="222119" cy="1346417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81535BF-C7E9-5200-2E19-A7ED6B91D936}"/>
              </a:ext>
            </a:extLst>
          </p:cNvPr>
          <p:cNvSpPr txBox="1"/>
          <p:nvPr/>
        </p:nvSpPr>
        <p:spPr>
          <a:xfrm>
            <a:off x="3384602" y="2987224"/>
            <a:ext cx="396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/>
              <a:t>Cerca de 200 mil participantes do Brasil</a:t>
            </a: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E616F432-5F9E-49EF-4DFD-67946D0958DA}"/>
              </a:ext>
            </a:extLst>
          </p:cNvPr>
          <p:cNvSpPr/>
          <p:nvPr/>
        </p:nvSpPr>
        <p:spPr>
          <a:xfrm rot="5400000">
            <a:off x="9508047" y="2562340"/>
            <a:ext cx="1008888" cy="101041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6465AA5C-C0C6-4826-9163-4DBA4951233A}"/>
              </a:ext>
            </a:extLst>
          </p:cNvPr>
          <p:cNvSpPr txBox="1">
            <a:spLocks/>
          </p:cNvSpPr>
          <p:nvPr/>
        </p:nvSpPr>
        <p:spPr>
          <a:xfrm>
            <a:off x="8998085" y="272374"/>
            <a:ext cx="2790503" cy="3277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3383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402F6CC-DFB9-0FE7-24F8-B8B4B97B658C}"/>
              </a:ext>
            </a:extLst>
          </p:cNvPr>
          <p:cNvGrpSpPr/>
          <p:nvPr/>
        </p:nvGrpSpPr>
        <p:grpSpPr>
          <a:xfrm>
            <a:off x="0" y="6154660"/>
            <a:ext cx="12192000" cy="662999"/>
            <a:chOff x="0" y="6154660"/>
            <a:chExt cx="12192000" cy="662999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51C3FD0B-FA0F-B4AD-71B3-FBC07563A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54662"/>
              <a:ext cx="4359018" cy="662997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B39ED678-3708-866B-8DEA-02F67F99A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9018" y="6154661"/>
              <a:ext cx="4359018" cy="662997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C359E1D-9B3B-4225-5B07-33CCB976B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32982" y="6154660"/>
              <a:ext cx="4359018" cy="662997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E2ACBD-FC96-C2D1-A9B8-ACADB04F768D}"/>
              </a:ext>
            </a:extLst>
          </p:cNvPr>
          <p:cNvSpPr txBox="1"/>
          <p:nvPr/>
        </p:nvSpPr>
        <p:spPr>
          <a:xfrm>
            <a:off x="403412" y="0"/>
            <a:ext cx="6999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i="1" dirty="0">
                <a:solidFill>
                  <a:srgbClr val="0070C0"/>
                </a:solidFill>
                <a:latin typeface="Amasis MT Pro Black" panose="02040A04050005020304" pitchFamily="18" charset="0"/>
              </a:rPr>
              <a:t>Deliberações - 12º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B5C1BAC-E339-A996-178F-31FCD55FA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1509"/>
              </p:ext>
            </p:extLst>
          </p:nvPr>
        </p:nvGraphicFramePr>
        <p:xfrm>
          <a:off x="2126990" y="1100120"/>
          <a:ext cx="8204201" cy="1714500"/>
        </p:xfrm>
        <a:graphic>
          <a:graphicData uri="http://schemas.openxmlformats.org/drawingml/2006/table">
            <a:tbl>
              <a:tblPr/>
              <a:tblGrid>
                <a:gridCol w="2762800">
                  <a:extLst>
                    <a:ext uri="{9D8B030D-6E8A-4147-A177-3AD203B41FA5}">
                      <a16:colId xmlns:a16="http://schemas.microsoft.com/office/drawing/2014/main" val="3214868063"/>
                    </a:ext>
                  </a:extLst>
                </a:gridCol>
                <a:gridCol w="615710">
                  <a:extLst>
                    <a:ext uri="{9D8B030D-6E8A-4147-A177-3AD203B41FA5}">
                      <a16:colId xmlns:a16="http://schemas.microsoft.com/office/drawing/2014/main" val="864188234"/>
                    </a:ext>
                  </a:extLst>
                </a:gridCol>
                <a:gridCol w="615710">
                  <a:extLst>
                    <a:ext uri="{9D8B030D-6E8A-4147-A177-3AD203B41FA5}">
                      <a16:colId xmlns:a16="http://schemas.microsoft.com/office/drawing/2014/main" val="2810328424"/>
                    </a:ext>
                  </a:extLst>
                </a:gridCol>
                <a:gridCol w="894621">
                  <a:extLst>
                    <a:ext uri="{9D8B030D-6E8A-4147-A177-3AD203B41FA5}">
                      <a16:colId xmlns:a16="http://schemas.microsoft.com/office/drawing/2014/main" val="330232842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549213591"/>
                    </a:ext>
                  </a:extLst>
                </a:gridCol>
                <a:gridCol w="894621">
                  <a:extLst>
                    <a:ext uri="{9D8B030D-6E8A-4147-A177-3AD203B41FA5}">
                      <a16:colId xmlns:a16="http://schemas.microsoft.com/office/drawing/2014/main" val="1835441159"/>
                    </a:ext>
                  </a:extLst>
                </a:gridCol>
                <a:gridCol w="894621">
                  <a:extLst>
                    <a:ext uri="{9D8B030D-6E8A-4147-A177-3AD203B41FA5}">
                      <a16:colId xmlns:a16="http://schemas.microsoft.com/office/drawing/2014/main" val="3744509200"/>
                    </a:ext>
                  </a:extLst>
                </a:gridCol>
                <a:gridCol w="894621">
                  <a:extLst>
                    <a:ext uri="{9D8B030D-6E8A-4147-A177-3AD203B41FA5}">
                      <a16:colId xmlns:a16="http://schemas.microsoft.com/office/drawing/2014/main" val="3267704388"/>
                    </a:ext>
                  </a:extLst>
                </a:gridCol>
              </a:tblGrid>
              <a:tr h="3181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7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1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EIXO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EIXO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EIXO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EIXO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EIXO 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876220"/>
                  </a:ext>
                </a:extLst>
              </a:tr>
              <a:tr h="6343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ALCANÇADA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5837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ALCANÇADA PARCIALMENTE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6025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NÃO ALCANÇADA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520417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B3502547-D558-F955-181D-6ABE7D51E143}"/>
              </a:ext>
            </a:extLst>
          </p:cNvPr>
          <p:cNvSpPr txBox="1"/>
          <p:nvPr/>
        </p:nvSpPr>
        <p:spPr>
          <a:xfrm>
            <a:off x="104517" y="757040"/>
            <a:ext cx="19338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1" i="1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TOTAL</a:t>
            </a:r>
            <a:r>
              <a:rPr lang="pt-BR" dirty="0"/>
              <a:t> </a:t>
            </a:r>
            <a:r>
              <a:rPr lang="pt-BR" sz="7200" b="1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25</a:t>
            </a:r>
            <a:r>
              <a:rPr lang="pt-BR" dirty="0"/>
              <a:t> </a:t>
            </a: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7DF571C4-0C3C-8B3F-A375-376AADE0DD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37"/>
          <a:stretch/>
        </p:blipFill>
        <p:spPr>
          <a:xfrm>
            <a:off x="3494364" y="2915918"/>
            <a:ext cx="5469452" cy="3238741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B7101402-11AA-4022-9A80-1C22D7A65600}"/>
              </a:ext>
            </a:extLst>
          </p:cNvPr>
          <p:cNvSpPr txBox="1">
            <a:spLocks/>
          </p:cNvSpPr>
          <p:nvPr/>
        </p:nvSpPr>
        <p:spPr>
          <a:xfrm>
            <a:off x="8059717" y="184945"/>
            <a:ext cx="1808197" cy="7073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25451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7284</TotalTime>
  <Words>1356</Words>
  <Application>Microsoft Office PowerPoint</Application>
  <PresentationFormat>Widescreen</PresentationFormat>
  <Paragraphs>464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Abadi</vt:lpstr>
      <vt:lpstr>Aharoni</vt:lpstr>
      <vt:lpstr>Amasis MT Pro Black</vt:lpstr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 II Plano Decenal do SUAS – 2016-2026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Shirley de Lima Samico</dc:creator>
  <cp:lastModifiedBy>Carlos Nambu</cp:lastModifiedBy>
  <cp:revision>49</cp:revision>
  <dcterms:created xsi:type="dcterms:W3CDTF">2023-11-11T16:19:13Z</dcterms:created>
  <dcterms:modified xsi:type="dcterms:W3CDTF">2023-11-28T00:12:31Z</dcterms:modified>
</cp:coreProperties>
</file>