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2" r:id="rId15"/>
    <p:sldId id="274" r:id="rId16"/>
  </p:sldIdLst>
  <p:sldSz cx="18288000" cy="10287000"/>
  <p:notesSz cx="6858000" cy="9144000"/>
  <p:embeddedFontLst>
    <p:embeddedFont>
      <p:font typeface="Helios" panose="020B0604020202020204" charset="0"/>
      <p:regular r:id="rId18"/>
    </p:embeddedFont>
    <p:embeddedFont>
      <p:font typeface="Helios Bold" panose="020B0604020202020204" charset="0"/>
      <p:regular r:id="rId19"/>
    </p:embeddedFont>
    <p:embeddedFont>
      <p:font typeface="Open Sans Bold" panose="020B0604020202020204" charset="0"/>
      <p:regular r:id="rId20"/>
    </p:embeddedFont>
    <p:embeddedFont>
      <p:font typeface="TT Hove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F3DF-D66E-494A-B3C4-ED51425CF234}" type="datetimeFigureOut">
              <a:rPr lang="pt-BR" smtClean="0"/>
              <a:t>04/03/2024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FC84E-AE31-48A3-8C0D-D97FC7B97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FC84E-AE31-48A3-8C0D-D97FC7B97E9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5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estaodosuas@mds.gov.br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.gov.br/web/dou/-/portaria-n-109-de-22-de-janeiro-de-2020-23940371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810512" y="-327758"/>
            <a:ext cx="18562305" cy="8555165"/>
            <a:chOff x="0" y="0"/>
            <a:chExt cx="406400" cy="187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3DF8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97667">
            <a:off x="13048009" y="5491606"/>
            <a:ext cx="7555842" cy="3482406"/>
            <a:chOff x="0" y="0"/>
            <a:chExt cx="406400" cy="187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0E00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262631" y="2089309"/>
            <a:ext cx="12503082" cy="10287000"/>
            <a:chOff x="0" y="0"/>
            <a:chExt cx="6184570" cy="50883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solidFill>
              <a:srgbClr val="FE0E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blipFill>
              <a:blip r:embed="rId2"/>
              <a:stretch>
                <a:fillRect l="-10613" r="-1287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218260" y="6804594"/>
            <a:ext cx="7555842" cy="3482406"/>
            <a:chOff x="0" y="0"/>
            <a:chExt cx="406400" cy="1873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CE02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-163175" y="8004476"/>
            <a:ext cx="5429673" cy="3054191"/>
          </a:xfrm>
          <a:custGeom>
            <a:avLst/>
            <a:gdLst/>
            <a:ahLst/>
            <a:cxnLst/>
            <a:rect l="l" t="t" r="r" b="b"/>
            <a:pathLst>
              <a:path w="5429673" h="3054191">
                <a:moveTo>
                  <a:pt x="0" y="0"/>
                </a:moveTo>
                <a:lnTo>
                  <a:pt x="5429673" y="0"/>
                </a:lnTo>
                <a:lnTo>
                  <a:pt x="5429673" y="3054191"/>
                </a:lnTo>
                <a:lnTo>
                  <a:pt x="0" y="30541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5" name="Group 15"/>
          <p:cNvGrpSpPr/>
          <p:nvPr/>
        </p:nvGrpSpPr>
        <p:grpSpPr>
          <a:xfrm>
            <a:off x="1028700" y="3025616"/>
            <a:ext cx="8475596" cy="4719241"/>
            <a:chOff x="0" y="0"/>
            <a:chExt cx="11300795" cy="629232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4940089"/>
              <a:ext cx="11300795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11300795" cy="6292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40"/>
                </a:lnSpc>
              </a:pPr>
              <a:r>
                <a:rPr lang="en-US" sz="7700" dirty="0" err="1">
                  <a:solidFill>
                    <a:srgbClr val="2A2E3A"/>
                  </a:solidFill>
                  <a:latin typeface="TT Hoves Bold"/>
                </a:rPr>
                <a:t>Artigo</a:t>
              </a:r>
              <a:r>
                <a:rPr lang="en-US" sz="7700" dirty="0">
                  <a:solidFill>
                    <a:srgbClr val="2A2E3A"/>
                  </a:solidFill>
                  <a:latin typeface="TT Hoves Bold"/>
                </a:rPr>
                <a:t> 30 da Loas</a:t>
              </a:r>
            </a:p>
            <a:p>
              <a:pPr algn="ctr">
                <a:lnSpc>
                  <a:spcPts val="9240"/>
                </a:lnSpc>
              </a:pPr>
              <a:endParaRPr lang="en-US" sz="7700" dirty="0">
                <a:solidFill>
                  <a:srgbClr val="2A2E3A"/>
                </a:solidFill>
                <a:latin typeface="TT Hoves Bold"/>
              </a:endParaRPr>
            </a:p>
            <a:p>
              <a:pPr algn="ctr">
                <a:lnSpc>
                  <a:spcPts val="9240"/>
                </a:lnSpc>
              </a:pPr>
              <a:r>
                <a:rPr lang="en-US" sz="7700" dirty="0">
                  <a:solidFill>
                    <a:srgbClr val="2A2E3A"/>
                  </a:solidFill>
                  <a:latin typeface="TT Hoves Bold"/>
                </a:rPr>
                <a:t>O </a:t>
              </a:r>
              <a:r>
                <a:rPr lang="en-US" sz="7700" dirty="0" err="1">
                  <a:solidFill>
                    <a:srgbClr val="2A2E3A"/>
                  </a:solidFill>
                  <a:latin typeface="TT Hoves Bold"/>
                </a:rPr>
                <a:t>famoso</a:t>
              </a:r>
              <a:r>
                <a:rPr lang="en-US" sz="7700" dirty="0">
                  <a:solidFill>
                    <a:srgbClr val="2A2E3A"/>
                  </a:solidFill>
                  <a:latin typeface="TT Hoves Bold"/>
                </a:rPr>
                <a:t> CPF do SUAS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 rot="-5400000">
            <a:off x="17100874" y="5729918"/>
            <a:ext cx="3322634" cy="3005782"/>
            <a:chOff x="0" y="0"/>
            <a:chExt cx="406400" cy="36764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06400" cy="367645"/>
            </a:xfrm>
            <a:custGeom>
              <a:avLst/>
              <a:gdLst/>
              <a:ahLst/>
              <a:cxnLst/>
              <a:rect l="l" t="t" r="r" b="b"/>
              <a:pathLst>
                <a:path w="406400" h="367645">
                  <a:moveTo>
                    <a:pt x="203200" y="0"/>
                  </a:moveTo>
                  <a:lnTo>
                    <a:pt x="203200" y="0"/>
                  </a:lnTo>
                  <a:lnTo>
                    <a:pt x="406400" y="367645"/>
                  </a:lnTo>
                  <a:lnTo>
                    <a:pt x="0" y="36764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BCF00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-38100"/>
              <a:ext cx="152400" cy="405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F8CF8A64-DCE3-2246-B12F-0D375F32076F}"/>
              </a:ext>
            </a:extLst>
          </p:cNvPr>
          <p:cNvGrpSpPr/>
          <p:nvPr/>
        </p:nvGrpSpPr>
        <p:grpSpPr>
          <a:xfrm>
            <a:off x="-1287623" y="9258300"/>
            <a:ext cx="5765006" cy="1028700"/>
            <a:chOff x="0" y="0"/>
            <a:chExt cx="1049690" cy="187305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EB29EC21-DD8A-90B7-6DA1-507A0ACD574D}"/>
                </a:ext>
              </a:extLst>
            </p:cNvPr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CE0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8E2750BB-FAB0-BB8A-5673-0C2A4EB7582C}"/>
                </a:ext>
              </a:extLst>
            </p:cNvPr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0" name="TextBox 23">
            <a:extLst>
              <a:ext uri="{FF2B5EF4-FFF2-40B4-BE49-F238E27FC236}">
                <a16:creationId xmlns:a16="http://schemas.microsoft.com/office/drawing/2014/main" id="{04390BC3-2CBD-2780-0C97-A1331391FD4F}"/>
              </a:ext>
            </a:extLst>
          </p:cNvPr>
          <p:cNvSpPr txBox="1"/>
          <p:nvPr/>
        </p:nvSpPr>
        <p:spPr>
          <a:xfrm>
            <a:off x="304800" y="342900"/>
            <a:ext cx="16764000" cy="1003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92"/>
              </a:lnSpc>
            </a:pPr>
            <a:r>
              <a:rPr lang="en-US" sz="3327" dirty="0">
                <a:solidFill>
                  <a:srgbClr val="222222"/>
                </a:solidFill>
                <a:latin typeface="TT Hoves Bold"/>
              </a:rPr>
              <a:t>Total de Leis dos CMAS </a:t>
            </a:r>
            <a:r>
              <a:rPr lang="en-US" sz="3327" dirty="0" err="1">
                <a:solidFill>
                  <a:srgbClr val="222222"/>
                </a:solidFill>
                <a:latin typeface="TT Hoves Bold"/>
              </a:rPr>
              <a:t>recebidas</a:t>
            </a:r>
            <a:r>
              <a:rPr lang="en-US" sz="3327" dirty="0">
                <a:solidFill>
                  <a:srgbClr val="222222"/>
                </a:solidFill>
                <a:latin typeface="TT Hoves Bold"/>
              </a:rPr>
              <a:t> no </a:t>
            </a:r>
            <a:r>
              <a:rPr lang="en-US" sz="3327" dirty="0" err="1">
                <a:solidFill>
                  <a:srgbClr val="222222"/>
                </a:solidFill>
                <a:latin typeface="TT Hoves Bold"/>
              </a:rPr>
              <a:t>período</a:t>
            </a:r>
            <a:r>
              <a:rPr lang="en-US" sz="3327" dirty="0">
                <a:solidFill>
                  <a:srgbClr val="222222"/>
                </a:solidFill>
                <a:latin typeface="TT Hoves Bold"/>
              </a:rPr>
              <a:t> de 2020 a 2023, </a:t>
            </a:r>
            <a:r>
              <a:rPr lang="en-US" sz="3327" dirty="0" err="1">
                <a:solidFill>
                  <a:srgbClr val="222222"/>
                </a:solidFill>
                <a:latin typeface="TT Hoves Bold"/>
              </a:rPr>
              <a:t>por</a:t>
            </a:r>
            <a:r>
              <a:rPr lang="en-US" sz="3327" dirty="0">
                <a:solidFill>
                  <a:srgbClr val="222222"/>
                </a:solidFill>
                <a:latin typeface="TT Hoves Bold"/>
              </a:rPr>
              <a:t> </a:t>
            </a:r>
            <a:r>
              <a:rPr lang="en-US" sz="3327" dirty="0" err="1">
                <a:solidFill>
                  <a:srgbClr val="222222"/>
                </a:solidFill>
                <a:latin typeface="TT Hoves Bold"/>
              </a:rPr>
              <a:t>ano</a:t>
            </a:r>
            <a:r>
              <a:rPr lang="en-US" sz="3327" dirty="0">
                <a:solidFill>
                  <a:srgbClr val="222222"/>
                </a:solidFill>
                <a:latin typeface="TT Hoves Bold"/>
              </a:rPr>
              <a:t> de </a:t>
            </a:r>
            <a:r>
              <a:rPr lang="en-US" sz="3327" dirty="0" err="1">
                <a:solidFill>
                  <a:srgbClr val="222222"/>
                </a:solidFill>
                <a:latin typeface="TT Hoves Bold"/>
              </a:rPr>
              <a:t>criação</a:t>
            </a:r>
            <a:r>
              <a:rPr lang="en-US" sz="3327" dirty="0">
                <a:solidFill>
                  <a:srgbClr val="222222"/>
                </a:solidFill>
                <a:latin typeface="TT Hoves Bold"/>
              </a:rPr>
              <a:t>/</a:t>
            </a:r>
            <a:r>
              <a:rPr lang="en-US" sz="3327" dirty="0" err="1">
                <a:solidFill>
                  <a:srgbClr val="222222"/>
                </a:solidFill>
                <a:latin typeface="TT Hoves Bold"/>
              </a:rPr>
              <a:t>atualização</a:t>
            </a:r>
            <a:r>
              <a:rPr lang="en-US" sz="3327" dirty="0">
                <a:solidFill>
                  <a:srgbClr val="222222"/>
                </a:solidFill>
                <a:latin typeface="TT Hoves Bold"/>
              </a:rPr>
              <a:t>  </a:t>
            </a: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5E532626-E90E-2F20-AEB5-ECF6FE32B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45507"/>
              </p:ext>
            </p:extLst>
          </p:nvPr>
        </p:nvGraphicFramePr>
        <p:xfrm>
          <a:off x="3094087" y="2374092"/>
          <a:ext cx="5592713" cy="5394960"/>
        </p:xfrm>
        <a:graphic>
          <a:graphicData uri="http://schemas.openxmlformats.org/drawingml/2006/table">
            <a:tbl>
              <a:tblPr/>
              <a:tblGrid>
                <a:gridCol w="857277">
                  <a:extLst>
                    <a:ext uri="{9D8B030D-6E8A-4147-A177-3AD203B41FA5}">
                      <a16:colId xmlns:a16="http://schemas.microsoft.com/office/drawing/2014/main" val="807145925"/>
                    </a:ext>
                  </a:extLst>
                </a:gridCol>
                <a:gridCol w="1483226">
                  <a:extLst>
                    <a:ext uri="{9D8B030D-6E8A-4147-A177-3AD203B41FA5}">
                      <a16:colId xmlns:a16="http://schemas.microsoft.com/office/drawing/2014/main" val="1526262834"/>
                    </a:ext>
                  </a:extLst>
                </a:gridCol>
                <a:gridCol w="1483226">
                  <a:extLst>
                    <a:ext uri="{9D8B030D-6E8A-4147-A177-3AD203B41FA5}">
                      <a16:colId xmlns:a16="http://schemas.microsoft.com/office/drawing/2014/main" val="1536777662"/>
                    </a:ext>
                  </a:extLst>
                </a:gridCol>
                <a:gridCol w="1768984">
                  <a:extLst>
                    <a:ext uri="{9D8B030D-6E8A-4147-A177-3AD203B41FA5}">
                      <a16:colId xmlns:a16="http://schemas.microsoft.com/office/drawing/2014/main" val="3360905444"/>
                    </a:ext>
                  </a:extLst>
                </a:gridCol>
              </a:tblGrid>
              <a:tr h="560431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UF</a:t>
                      </a:r>
                      <a:r>
                        <a:rPr lang="pt-BR" sz="18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 1990 - 2004</a:t>
                      </a:r>
                      <a:r>
                        <a:rPr lang="pt-BR" sz="18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 2005 - 2011</a:t>
                      </a:r>
                      <a:r>
                        <a:rPr lang="pt-BR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 2012 - 2023</a:t>
                      </a:r>
                      <a:r>
                        <a:rPr lang="pt-BR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182377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</a:t>
                      </a:r>
                      <a:r>
                        <a:rPr lang="pt-BR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65233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pt-BR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634224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pt-BR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603840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</a:t>
                      </a:r>
                      <a:r>
                        <a:rPr lang="pt-BR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40994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pt-BR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052958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pt-BR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87733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r>
                        <a:rPr lang="pt-BR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57641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pt-BR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81270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r>
                        <a:rPr lang="pt-BR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15684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r>
                        <a:rPr lang="pt-BR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370458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pt-BR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078364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</a:t>
                      </a:r>
                      <a:r>
                        <a:rPr lang="pt-BR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253583"/>
                  </a:ext>
                </a:extLst>
              </a:tr>
              <a:tr h="32966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</a:t>
                      </a:r>
                      <a:r>
                        <a:rPr lang="pt-BR" sz="1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837116"/>
                  </a:ext>
                </a:extLst>
              </a:tr>
            </a:tbl>
          </a:graphicData>
        </a:graphic>
      </p:graphicFrame>
      <p:sp>
        <p:nvSpPr>
          <p:cNvPr id="32" name="Rectangle 1">
            <a:extLst>
              <a:ext uri="{FF2B5EF4-FFF2-40B4-BE49-F238E27FC236}">
                <a16:creationId xmlns:a16="http://schemas.microsoft.com/office/drawing/2014/main" id="{ECEAF368-A583-9874-C4F9-C7E2A67FB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3" y="1622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3" name="Tabela 32">
            <a:extLst>
              <a:ext uri="{FF2B5EF4-FFF2-40B4-BE49-F238E27FC236}">
                <a16:creationId xmlns:a16="http://schemas.microsoft.com/office/drawing/2014/main" id="{9BCCA3E8-5131-F925-796F-26EF8D089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272235"/>
              </p:ext>
            </p:extLst>
          </p:nvPr>
        </p:nvGraphicFramePr>
        <p:xfrm>
          <a:off x="10363200" y="2336706"/>
          <a:ext cx="5791199" cy="5683559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10638321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33010563"/>
                    </a:ext>
                  </a:extLst>
                </a:gridCol>
                <a:gridCol w="208624">
                  <a:extLst>
                    <a:ext uri="{9D8B030D-6E8A-4147-A177-3AD203B41FA5}">
                      <a16:colId xmlns:a16="http://schemas.microsoft.com/office/drawing/2014/main" val="835529733"/>
                    </a:ext>
                  </a:extLst>
                </a:gridCol>
                <a:gridCol w="1293181">
                  <a:extLst>
                    <a:ext uri="{9D8B030D-6E8A-4147-A177-3AD203B41FA5}">
                      <a16:colId xmlns:a16="http://schemas.microsoft.com/office/drawing/2014/main" val="1943050086"/>
                    </a:ext>
                  </a:extLst>
                </a:gridCol>
                <a:gridCol w="1546194">
                  <a:extLst>
                    <a:ext uri="{9D8B030D-6E8A-4147-A177-3AD203B41FA5}">
                      <a16:colId xmlns:a16="http://schemas.microsoft.com/office/drawing/2014/main" val="2493430881"/>
                    </a:ext>
                  </a:extLst>
                </a:gridCol>
              </a:tblGrid>
              <a:tr h="635223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UF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 1990 - 2004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 2005 - 2011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 2012 - 2023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81586"/>
                  </a:ext>
                </a:extLst>
              </a:tr>
              <a:tr h="26467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142930"/>
                  </a:ext>
                </a:extLst>
              </a:tr>
              <a:tr h="26467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33988"/>
                  </a:ext>
                </a:extLst>
              </a:tr>
              <a:tr h="26467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863375"/>
                  </a:ext>
                </a:extLst>
              </a:tr>
              <a:tr h="26467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471106"/>
                  </a:ext>
                </a:extLst>
              </a:tr>
              <a:tr h="26467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RJ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871044"/>
                  </a:ext>
                </a:extLst>
              </a:tr>
              <a:tr h="26467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066536"/>
                  </a:ext>
                </a:extLst>
              </a:tr>
              <a:tr h="26467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291347"/>
                  </a:ext>
                </a:extLst>
              </a:tr>
              <a:tr h="26467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465491"/>
                  </a:ext>
                </a:extLst>
              </a:tr>
              <a:tr h="26467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530217"/>
                  </a:ext>
                </a:extLst>
              </a:tr>
              <a:tr h="26467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660092"/>
                  </a:ext>
                </a:extLst>
              </a:tr>
              <a:tr h="26467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69834"/>
                  </a:ext>
                </a:extLst>
              </a:tr>
              <a:tr h="26467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911184"/>
                  </a:ext>
                </a:extLst>
              </a:tr>
              <a:tr h="26467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24857"/>
                  </a:ext>
                </a:extLst>
              </a:tr>
              <a:tr h="44995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 Geral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pt-BR" sz="1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</a:t>
                      </a:r>
                      <a:r>
                        <a:rPr lang="pt-BR" sz="1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9403" marR="79403" marT="39701" marB="39701" anchor="ctr">
                    <a:lnL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8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795187"/>
                  </a:ext>
                </a:extLst>
              </a:tr>
            </a:tbl>
          </a:graphicData>
        </a:graphic>
      </p:graphicFrame>
      <p:sp>
        <p:nvSpPr>
          <p:cNvPr id="34" name="Rectangle 2">
            <a:extLst>
              <a:ext uri="{FF2B5EF4-FFF2-40B4-BE49-F238E27FC236}">
                <a16:creationId xmlns:a16="http://schemas.microsoft.com/office/drawing/2014/main" id="{5411C40C-7F21-D093-A0E3-493CF35C7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6066" y="264422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FA25C2E-DFF9-1469-CBCB-CF5417D8A78D}"/>
              </a:ext>
            </a:extLst>
          </p:cNvPr>
          <p:cNvSpPr txBox="1"/>
          <p:nvPr/>
        </p:nvSpPr>
        <p:spPr>
          <a:xfrm>
            <a:off x="8365434" y="8899749"/>
            <a:ext cx="97867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total são 267 Leis registradas como do SUAS ou estabelecendo a Política Municipal de Assistência Social, sendo MG (74), RS (39) e PI (28) os estados com o maior número de registros. 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87623" y="9258300"/>
            <a:ext cx="5765006" cy="1028700"/>
            <a:chOff x="0" y="0"/>
            <a:chExt cx="1049690" cy="1873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D51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81000" y="723900"/>
            <a:ext cx="17221200" cy="7619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4644" lvl="1">
              <a:lnSpc>
                <a:spcPts val="4339"/>
              </a:lnSpc>
            </a:pPr>
            <a:r>
              <a:rPr lang="en-US" sz="3099" b="1" dirty="0" err="1">
                <a:solidFill>
                  <a:srgbClr val="2A2E3A"/>
                </a:solidFill>
                <a:latin typeface="Helios"/>
              </a:rPr>
              <a:t>Até</a:t>
            </a:r>
            <a:r>
              <a:rPr lang="en-US" sz="3099" b="1" dirty="0">
                <a:solidFill>
                  <a:srgbClr val="2A2E3A"/>
                </a:solidFill>
                <a:latin typeface="Helios"/>
              </a:rPr>
              <a:t> o </a:t>
            </a:r>
            <a:r>
              <a:rPr lang="en-US" sz="3099" b="1" dirty="0" err="1">
                <a:solidFill>
                  <a:srgbClr val="2A2E3A"/>
                </a:solidFill>
                <a:latin typeface="Helios"/>
              </a:rPr>
              <a:t>momento</a:t>
            </a:r>
            <a:r>
              <a:rPr lang="en-US" sz="3099" b="1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b="1" dirty="0" err="1">
                <a:solidFill>
                  <a:srgbClr val="2A2E3A"/>
                </a:solidFill>
                <a:latin typeface="Helios"/>
              </a:rPr>
              <a:t>foram</a:t>
            </a:r>
            <a:r>
              <a:rPr lang="en-US" sz="3099" b="1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b="1" dirty="0" err="1">
                <a:solidFill>
                  <a:srgbClr val="2A2E3A"/>
                </a:solidFill>
                <a:latin typeface="Helios"/>
              </a:rPr>
              <a:t>analisadas</a:t>
            </a:r>
            <a:r>
              <a:rPr lang="en-US" sz="3099" b="1" dirty="0">
                <a:solidFill>
                  <a:srgbClr val="2A2E3A"/>
                </a:solidFill>
                <a:latin typeface="Helios"/>
              </a:rPr>
              <a:t> 397 Leis (</a:t>
            </a:r>
            <a:r>
              <a:rPr lang="en-US" sz="3099" b="1" dirty="0" err="1">
                <a:solidFill>
                  <a:srgbClr val="2A2E3A"/>
                </a:solidFill>
                <a:latin typeface="Helios"/>
              </a:rPr>
              <a:t>dentre</a:t>
            </a:r>
            <a:r>
              <a:rPr lang="en-US" sz="3099" b="1" dirty="0">
                <a:solidFill>
                  <a:srgbClr val="2A2E3A"/>
                </a:solidFill>
                <a:latin typeface="Helios"/>
              </a:rPr>
              <a:t> o total de leis </a:t>
            </a:r>
            <a:r>
              <a:rPr lang="en-US" sz="3099" b="1" dirty="0" err="1">
                <a:solidFill>
                  <a:srgbClr val="2A2E3A"/>
                </a:solidFill>
                <a:latin typeface="Helios"/>
              </a:rPr>
              <a:t>recebidas</a:t>
            </a:r>
            <a:r>
              <a:rPr lang="en-US" sz="3099" b="1" dirty="0">
                <a:solidFill>
                  <a:srgbClr val="2A2E3A"/>
                </a:solidFill>
                <a:latin typeface="Helios"/>
              </a:rPr>
              <a:t>) das </a:t>
            </a:r>
            <a:r>
              <a:rPr lang="en-US" sz="3099" b="1" dirty="0" err="1">
                <a:solidFill>
                  <a:srgbClr val="2A2E3A"/>
                </a:solidFill>
                <a:latin typeface="Helios"/>
              </a:rPr>
              <a:t>quais</a:t>
            </a:r>
            <a:r>
              <a:rPr lang="en-US" sz="3099" b="1" dirty="0">
                <a:solidFill>
                  <a:srgbClr val="2A2E3A"/>
                </a:solidFill>
                <a:latin typeface="Helios"/>
              </a:rPr>
              <a:t>: </a:t>
            </a:r>
          </a:p>
          <a:p>
            <a:pPr marL="334644" lvl="1">
              <a:lnSpc>
                <a:spcPts val="4339"/>
              </a:lnSpc>
            </a:pPr>
            <a:endParaRPr lang="en-US" sz="3099" b="1" dirty="0">
              <a:solidFill>
                <a:srgbClr val="2A2E3A"/>
              </a:solidFill>
              <a:latin typeface="Helios"/>
            </a:endParaRPr>
          </a:p>
          <a:p>
            <a:pPr marL="669289" lvl="1" indent="-334645">
              <a:lnSpc>
                <a:spcPts val="4339"/>
              </a:lnSpc>
              <a:buFont typeface="Arial"/>
              <a:buChar char="•"/>
            </a:pPr>
            <a:endParaRPr lang="en-US" sz="3099" dirty="0">
              <a:solidFill>
                <a:srgbClr val="2A2E3A"/>
              </a:solidFill>
              <a:latin typeface="Helios"/>
            </a:endParaRPr>
          </a:p>
          <a:p>
            <a:pPr marL="669289" lvl="1" indent="-334645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2A2E3A"/>
                </a:solidFill>
                <a:latin typeface="Helios"/>
              </a:rPr>
              <a:t>Em 142 leis </a:t>
            </a:r>
            <a:r>
              <a:rPr lang="en-US" sz="3099" dirty="0" err="1">
                <a:solidFill>
                  <a:srgbClr val="2A2E3A"/>
                </a:solidFill>
                <a:latin typeface="Helios"/>
              </a:rPr>
              <a:t>há</a:t>
            </a:r>
            <a:r>
              <a:rPr lang="en-US" sz="3099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dirty="0" err="1">
                <a:solidFill>
                  <a:srgbClr val="2A2E3A"/>
                </a:solidFill>
                <a:latin typeface="Helios"/>
              </a:rPr>
              <a:t>previsão</a:t>
            </a:r>
            <a:r>
              <a:rPr lang="en-US" sz="3099" dirty="0">
                <a:solidFill>
                  <a:srgbClr val="2A2E3A"/>
                </a:solidFill>
                <a:latin typeface="Helios"/>
              </a:rPr>
              <a:t> de </a:t>
            </a:r>
            <a:r>
              <a:rPr lang="en-US" sz="3099" dirty="0" err="1">
                <a:solidFill>
                  <a:srgbClr val="2A2E3A"/>
                </a:solidFill>
                <a:latin typeface="Helios"/>
              </a:rPr>
              <a:t>proporcionalidade</a:t>
            </a:r>
            <a:r>
              <a:rPr lang="en-US" sz="3099" dirty="0">
                <a:solidFill>
                  <a:srgbClr val="2A2E3A"/>
                </a:solidFill>
                <a:latin typeface="Helios"/>
              </a:rPr>
              <a:t> entre </a:t>
            </a:r>
            <a:r>
              <a:rPr lang="en-US" sz="3099" dirty="0" err="1">
                <a:solidFill>
                  <a:srgbClr val="2A2E3A"/>
                </a:solidFill>
                <a:latin typeface="Helios"/>
              </a:rPr>
              <a:t>os</a:t>
            </a:r>
            <a:r>
              <a:rPr lang="en-US" sz="3099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dirty="0" err="1">
                <a:solidFill>
                  <a:srgbClr val="2A2E3A"/>
                </a:solidFill>
                <a:latin typeface="Helios"/>
              </a:rPr>
              <a:t>segmentos</a:t>
            </a:r>
            <a:r>
              <a:rPr lang="en-US" sz="3099" dirty="0">
                <a:solidFill>
                  <a:srgbClr val="2A2E3A"/>
                </a:solidFill>
                <a:latin typeface="Helios"/>
              </a:rPr>
              <a:t> da </a:t>
            </a:r>
            <a:r>
              <a:rPr lang="en-US" sz="3099" dirty="0" err="1">
                <a:solidFill>
                  <a:srgbClr val="2A2E3A"/>
                </a:solidFill>
                <a:latin typeface="Helios"/>
              </a:rPr>
              <a:t>sociedade</a:t>
            </a:r>
            <a:r>
              <a:rPr lang="en-US" sz="3099" dirty="0">
                <a:solidFill>
                  <a:srgbClr val="2A2E3A"/>
                </a:solidFill>
                <a:latin typeface="Helios"/>
              </a:rPr>
              <a:t> civil – 36%;</a:t>
            </a:r>
          </a:p>
          <a:p>
            <a:pPr marL="669289" lvl="1" indent="-334645">
              <a:lnSpc>
                <a:spcPts val="4339"/>
              </a:lnSpc>
              <a:buFont typeface="Arial"/>
              <a:buChar char="•"/>
            </a:pPr>
            <a:endParaRPr lang="en-US" sz="3099" dirty="0">
              <a:solidFill>
                <a:srgbClr val="2A2E3A"/>
              </a:solidFill>
              <a:latin typeface="Helios"/>
            </a:endParaRPr>
          </a:p>
          <a:p>
            <a:pPr marL="669289" lvl="1" indent="-334645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2A2E3A"/>
                </a:solidFill>
                <a:latin typeface="Helios"/>
              </a:rPr>
              <a:t>Em 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239 leis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não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há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garantia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de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proporcionalida</a:t>
            </a:r>
            <a:r>
              <a:rPr lang="en-US" sz="3099" dirty="0" err="1">
                <a:solidFill>
                  <a:srgbClr val="2A2E3A"/>
                </a:solidFill>
                <a:latin typeface="Helios"/>
              </a:rPr>
              <a:t>de</a:t>
            </a:r>
            <a:r>
              <a:rPr lang="en-US" sz="3099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- 60%;</a:t>
            </a:r>
          </a:p>
          <a:p>
            <a:pPr marL="669289" lvl="1" indent="-334645">
              <a:lnSpc>
                <a:spcPts val="4339"/>
              </a:lnSpc>
              <a:buFont typeface="Arial"/>
              <a:buChar char="•"/>
            </a:pPr>
            <a:endParaRPr lang="en-US" sz="3099" u="none" dirty="0">
              <a:solidFill>
                <a:srgbClr val="2A2E3A"/>
              </a:solidFill>
              <a:latin typeface="Helios"/>
            </a:endParaRPr>
          </a:p>
          <a:p>
            <a:pPr marL="669289" lvl="1" indent="-334645">
              <a:lnSpc>
                <a:spcPts val="4339"/>
              </a:lnSpc>
              <a:buFont typeface="Arial"/>
              <a:buChar char="•"/>
            </a:pPr>
            <a:r>
              <a:rPr lang="en-US" sz="3099" u="none" dirty="0">
                <a:solidFill>
                  <a:srgbClr val="2A2E3A"/>
                </a:solidFill>
                <a:latin typeface="Helios"/>
              </a:rPr>
              <a:t>16 leis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não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detalharam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a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composição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da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sociedade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civil (4%);</a:t>
            </a:r>
          </a:p>
          <a:p>
            <a:pPr marL="669289" lvl="1" indent="-334645">
              <a:lnSpc>
                <a:spcPts val="4339"/>
              </a:lnSpc>
              <a:buFont typeface="Arial"/>
              <a:buChar char="•"/>
            </a:pPr>
            <a:endParaRPr lang="en-US" sz="3099" u="none" dirty="0">
              <a:solidFill>
                <a:srgbClr val="2A2E3A"/>
              </a:solidFill>
              <a:latin typeface="Helios"/>
            </a:endParaRPr>
          </a:p>
          <a:p>
            <a:pPr marL="669289" lvl="1" indent="-334645">
              <a:lnSpc>
                <a:spcPts val="4339"/>
              </a:lnSpc>
              <a:buFont typeface="Arial"/>
              <a:buChar char="•"/>
            </a:pPr>
            <a:r>
              <a:rPr lang="en-US" sz="3099" u="none" dirty="0">
                <a:solidFill>
                  <a:srgbClr val="2A2E3A"/>
                </a:solidFill>
                <a:latin typeface="Helios"/>
              </a:rPr>
              <a:t>6 </a:t>
            </a:r>
            <a:r>
              <a:rPr lang="en-US" sz="3099" dirty="0" err="1">
                <a:solidFill>
                  <a:srgbClr val="2A2E3A"/>
                </a:solidFill>
                <a:latin typeface="Helios"/>
              </a:rPr>
              <a:t>m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unicípios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não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garatem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representação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de </a:t>
            </a:r>
            <a:r>
              <a:rPr lang="en-US" sz="3099" dirty="0" err="1">
                <a:solidFill>
                  <a:srgbClr val="2A2E3A"/>
                </a:solidFill>
                <a:latin typeface="Helios"/>
              </a:rPr>
              <a:t>u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suários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nas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 e 19 </a:t>
            </a:r>
            <a:r>
              <a:rPr lang="en-US" sz="3099" dirty="0" err="1">
                <a:solidFill>
                  <a:srgbClr val="2A2E3A"/>
                </a:solidFill>
                <a:latin typeface="Helios"/>
              </a:rPr>
              <a:t>m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unicípios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não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garatem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representação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de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trabalhadores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na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composição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de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seus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099" u="none" dirty="0" err="1">
                <a:solidFill>
                  <a:srgbClr val="2A2E3A"/>
                </a:solidFill>
                <a:latin typeface="Helios"/>
              </a:rPr>
              <a:t>conselhos</a:t>
            </a:r>
            <a:r>
              <a:rPr lang="en-US" sz="3099" u="none" dirty="0">
                <a:solidFill>
                  <a:srgbClr val="2A2E3A"/>
                </a:solidFill>
                <a:latin typeface="Helios"/>
              </a:rPr>
              <a:t>​</a:t>
            </a:r>
            <a:r>
              <a:rPr lang="en-US" sz="3099" dirty="0">
                <a:solidFill>
                  <a:srgbClr val="2A2E3A"/>
                </a:solidFill>
                <a:latin typeface="Helios"/>
              </a:rPr>
              <a:t>;</a:t>
            </a:r>
          </a:p>
          <a:p>
            <a:pPr marL="669289" lvl="1" indent="-334645">
              <a:lnSpc>
                <a:spcPts val="4339"/>
              </a:lnSpc>
              <a:buFont typeface="Arial"/>
              <a:buChar char="•"/>
            </a:pPr>
            <a:endParaRPr lang="en-US" sz="3099" u="none" dirty="0">
              <a:solidFill>
                <a:srgbClr val="2A2E3A"/>
              </a:solidFill>
              <a:latin typeface="Helios"/>
            </a:endParaRPr>
          </a:p>
          <a:p>
            <a:pPr marL="626111" lvl="1" indent="-313055" algn="l">
              <a:lnSpc>
                <a:spcPts val="4060"/>
              </a:lnSpc>
              <a:buFont typeface="Arial"/>
              <a:buChar char="•"/>
            </a:pPr>
            <a:r>
              <a:rPr lang="en-US" sz="2900" u="none" dirty="0">
                <a:solidFill>
                  <a:srgbClr val="2A2E3A"/>
                </a:solidFill>
                <a:latin typeface="Helios"/>
              </a:rPr>
              <a:t>9 </a:t>
            </a:r>
            <a:r>
              <a:rPr lang="en-US" sz="2900" dirty="0" err="1">
                <a:solidFill>
                  <a:srgbClr val="2A2E3A"/>
                </a:solidFill>
                <a:latin typeface="Helios"/>
              </a:rPr>
              <a:t>m</a:t>
            </a:r>
            <a:r>
              <a:rPr lang="en-US" sz="2900" u="none" dirty="0" err="1">
                <a:solidFill>
                  <a:srgbClr val="2A2E3A"/>
                </a:solidFill>
                <a:latin typeface="Helios"/>
              </a:rPr>
              <a:t>unicípios</a:t>
            </a:r>
            <a:r>
              <a:rPr lang="en-US" sz="2900" u="none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2900" u="none" dirty="0" err="1">
                <a:solidFill>
                  <a:srgbClr val="2A2E3A"/>
                </a:solidFill>
                <a:latin typeface="Helios"/>
              </a:rPr>
              <a:t>não</a:t>
            </a:r>
            <a:r>
              <a:rPr lang="en-US" sz="2900" u="none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2900" u="none" dirty="0" err="1">
                <a:solidFill>
                  <a:srgbClr val="2A2E3A"/>
                </a:solidFill>
                <a:latin typeface="Helios"/>
              </a:rPr>
              <a:t>possuem</a:t>
            </a:r>
            <a:r>
              <a:rPr lang="en-US" sz="2900" u="none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2900" u="none" dirty="0" err="1">
                <a:solidFill>
                  <a:srgbClr val="2A2E3A"/>
                </a:solidFill>
                <a:latin typeface="Helios"/>
              </a:rPr>
              <a:t>previsão</a:t>
            </a:r>
            <a:r>
              <a:rPr lang="en-US" sz="2900" u="none" dirty="0">
                <a:solidFill>
                  <a:srgbClr val="2A2E3A"/>
                </a:solidFill>
                <a:latin typeface="Helios"/>
              </a:rPr>
              <a:t> de </a:t>
            </a:r>
            <a:r>
              <a:rPr lang="en-US" sz="2900" u="none" dirty="0" err="1">
                <a:solidFill>
                  <a:srgbClr val="2A2E3A"/>
                </a:solidFill>
                <a:latin typeface="Helios"/>
              </a:rPr>
              <a:t>participação</a:t>
            </a:r>
            <a:r>
              <a:rPr lang="en-US" sz="2900" u="none" dirty="0">
                <a:solidFill>
                  <a:srgbClr val="2A2E3A"/>
                </a:solidFill>
                <a:latin typeface="Helios"/>
              </a:rPr>
              <a:t> de </a:t>
            </a:r>
            <a:r>
              <a:rPr lang="en-US" sz="2900" u="none" dirty="0" err="1">
                <a:solidFill>
                  <a:srgbClr val="2A2E3A"/>
                </a:solidFill>
                <a:latin typeface="Helios"/>
              </a:rPr>
              <a:t>representantes</a:t>
            </a:r>
            <a:r>
              <a:rPr lang="en-US" sz="2900" u="none" dirty="0">
                <a:solidFill>
                  <a:srgbClr val="2A2E3A"/>
                </a:solidFill>
                <a:latin typeface="Helios"/>
              </a:rPr>
              <a:t> das </a:t>
            </a:r>
            <a:r>
              <a:rPr lang="en-US" sz="2900" u="none" dirty="0" err="1">
                <a:solidFill>
                  <a:srgbClr val="2A2E3A"/>
                </a:solidFill>
                <a:latin typeface="Helios"/>
              </a:rPr>
              <a:t>entidades</a:t>
            </a:r>
            <a:r>
              <a:rPr lang="en-US" sz="2900" u="none" dirty="0">
                <a:solidFill>
                  <a:srgbClr val="2A2E3A"/>
                </a:solidFill>
                <a:latin typeface="Helios"/>
              </a:rPr>
              <a:t> de assistência social </a:t>
            </a:r>
            <a:r>
              <a:rPr lang="en-US" sz="2900" u="none" dirty="0" err="1">
                <a:solidFill>
                  <a:srgbClr val="2A2E3A"/>
                </a:solidFill>
                <a:latin typeface="Helios"/>
              </a:rPr>
              <a:t>em</a:t>
            </a:r>
            <a:r>
              <a:rPr lang="en-US" sz="2900" u="none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2900" u="none" dirty="0" err="1">
                <a:solidFill>
                  <a:srgbClr val="2A2E3A"/>
                </a:solidFill>
                <a:latin typeface="Helios"/>
              </a:rPr>
              <a:t>seus</a:t>
            </a:r>
            <a:r>
              <a:rPr lang="en-US" sz="2900" u="none" dirty="0">
                <a:solidFill>
                  <a:srgbClr val="2A2E3A"/>
                </a:solidFill>
                <a:latin typeface="Helios"/>
              </a:rPr>
              <a:t> CMAS.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A0B08D01-4032-295B-2259-4D9B1DA7A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153845"/>
              </p:ext>
            </p:extLst>
          </p:nvPr>
        </p:nvGraphicFramePr>
        <p:xfrm>
          <a:off x="2057400" y="212693"/>
          <a:ext cx="14020800" cy="975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772900" imgH="8191500" progId="Excel.Sheet.12">
                  <p:embed/>
                </p:oleObj>
              </mc:Choice>
              <mc:Fallback>
                <p:oleObj name="Worksheet" r:id="rId2" imgW="11772900" imgH="8191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7400" y="212693"/>
                        <a:ext cx="14020800" cy="9755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209800" y="-2477766"/>
            <a:ext cx="21853498" cy="4574480"/>
            <a:chOff x="0" y="0"/>
            <a:chExt cx="1012092" cy="2118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211856"/>
            </a:xfrm>
            <a:custGeom>
              <a:avLst/>
              <a:gdLst/>
              <a:ahLst/>
              <a:cxnLst/>
              <a:rect l="l" t="t" r="r" b="b"/>
              <a:pathLst>
                <a:path w="1012092" h="211856">
                  <a:moveTo>
                    <a:pt x="203200" y="0"/>
                  </a:moveTo>
                  <a:lnTo>
                    <a:pt x="808892" y="0"/>
                  </a:lnTo>
                  <a:lnTo>
                    <a:pt x="1012092" y="211856"/>
                  </a:lnTo>
                  <a:lnTo>
                    <a:pt x="0" y="21185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93EF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49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6258005" y="-88241"/>
            <a:ext cx="11254292" cy="2422763"/>
            <a:chOff x="0" y="0"/>
            <a:chExt cx="905319" cy="1948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5319" cy="194892"/>
            </a:xfrm>
            <a:custGeom>
              <a:avLst/>
              <a:gdLst/>
              <a:ahLst/>
              <a:cxnLst/>
              <a:rect l="l" t="t" r="r" b="b"/>
              <a:pathLst>
                <a:path w="905319" h="194892">
                  <a:moveTo>
                    <a:pt x="203200" y="0"/>
                  </a:moveTo>
                  <a:lnTo>
                    <a:pt x="702119" y="0"/>
                  </a:lnTo>
                  <a:lnTo>
                    <a:pt x="905319" y="194892"/>
                  </a:lnTo>
                  <a:lnTo>
                    <a:pt x="0" y="19489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0E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651319" cy="232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996287" y="26219"/>
            <a:ext cx="9484251" cy="1696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dirty="0">
                <a:solidFill>
                  <a:srgbClr val="FFFFFF"/>
                </a:solidFill>
                <a:latin typeface="Helios Bold"/>
              </a:rPr>
              <a:t>Monitoramento </a:t>
            </a:r>
            <a:r>
              <a:rPr lang="en-US" sz="4899" dirty="0" err="1">
                <a:solidFill>
                  <a:srgbClr val="FFFFFF"/>
                </a:solidFill>
                <a:latin typeface="Helios Bold"/>
              </a:rPr>
              <a:t>Artigo</a:t>
            </a:r>
            <a:r>
              <a:rPr lang="en-US" sz="4899" dirty="0">
                <a:solidFill>
                  <a:srgbClr val="FFFFFF"/>
                </a:solidFill>
                <a:latin typeface="Helios Bold"/>
              </a:rPr>
              <a:t> 30 Loas </a:t>
            </a:r>
            <a:r>
              <a:rPr lang="en-US" sz="4899" dirty="0" err="1">
                <a:solidFill>
                  <a:srgbClr val="FFFFFF"/>
                </a:solidFill>
                <a:latin typeface="Helios Bold"/>
              </a:rPr>
              <a:t>pelos</a:t>
            </a:r>
            <a:r>
              <a:rPr lang="en-US" sz="4899" dirty="0">
                <a:solidFill>
                  <a:srgbClr val="FFFFFF"/>
                </a:solidFill>
                <a:latin typeface="Helios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Helios Bold"/>
              </a:rPr>
              <a:t>estados</a:t>
            </a:r>
            <a:endParaRPr lang="en-US" sz="4899" dirty="0">
              <a:solidFill>
                <a:srgbClr val="FFFFFF"/>
              </a:solidFill>
              <a:latin typeface="Helios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-6054763" y="-88241"/>
            <a:ext cx="8666198" cy="1865612"/>
            <a:chOff x="0" y="0"/>
            <a:chExt cx="905319" cy="1948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05319" cy="194892"/>
            </a:xfrm>
            <a:custGeom>
              <a:avLst/>
              <a:gdLst/>
              <a:ahLst/>
              <a:cxnLst/>
              <a:rect l="l" t="t" r="r" b="b"/>
              <a:pathLst>
                <a:path w="905319" h="194892">
                  <a:moveTo>
                    <a:pt x="203200" y="0"/>
                  </a:moveTo>
                  <a:lnTo>
                    <a:pt x="702119" y="0"/>
                  </a:lnTo>
                  <a:lnTo>
                    <a:pt x="905319" y="194892"/>
                  </a:lnTo>
                  <a:lnTo>
                    <a:pt x="0" y="19489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D51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-38100"/>
              <a:ext cx="651319" cy="232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AC496B-93D2-1D6E-A176-B226FFECE2A4}"/>
              </a:ext>
            </a:extLst>
          </p:cNvPr>
          <p:cNvSpPr txBox="1"/>
          <p:nvPr/>
        </p:nvSpPr>
        <p:spPr>
          <a:xfrm>
            <a:off x="990600" y="4000500"/>
            <a:ext cx="1478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19 estados responderam o formulário encaminhado;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Desse total, 16 informaram realizar algum tipo de monitoramento do artigo 30 da Loas. A maioria não possui sistema de monitoramento;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15 estados acompanham a elaboração do PMAS e possuem acesso aos planos dos municípios;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12 estados possuem acesso às Leis de criação e/ou atualização dos conselhos municipais.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>
            <a:extLst>
              <a:ext uri="{FF2B5EF4-FFF2-40B4-BE49-F238E27FC236}">
                <a16:creationId xmlns:a16="http://schemas.microsoft.com/office/drawing/2014/main" id="{A966EC82-6421-0E80-37E0-6DBC5A42FE74}"/>
              </a:ext>
            </a:extLst>
          </p:cNvPr>
          <p:cNvSpPr/>
          <p:nvPr/>
        </p:nvSpPr>
        <p:spPr>
          <a:xfrm>
            <a:off x="920309" y="4381500"/>
            <a:ext cx="3194492" cy="337535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D51E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2" name="Group 2"/>
          <p:cNvGrpSpPr/>
          <p:nvPr/>
        </p:nvGrpSpPr>
        <p:grpSpPr>
          <a:xfrm rot="-10800000">
            <a:off x="-2362201" y="-1784842"/>
            <a:ext cx="16618883" cy="3269513"/>
            <a:chOff x="0" y="0"/>
            <a:chExt cx="1610883" cy="316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0883" cy="316917"/>
            </a:xfrm>
            <a:custGeom>
              <a:avLst/>
              <a:gdLst/>
              <a:ahLst/>
              <a:cxnLst/>
              <a:rect l="l" t="t" r="r" b="b"/>
              <a:pathLst>
                <a:path w="1610883" h="316917">
                  <a:moveTo>
                    <a:pt x="203200" y="0"/>
                  </a:moveTo>
                  <a:lnTo>
                    <a:pt x="1407683" y="0"/>
                  </a:lnTo>
                  <a:lnTo>
                    <a:pt x="1610883" y="316917"/>
                  </a:lnTo>
                  <a:lnTo>
                    <a:pt x="0" y="31691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D51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356883" cy="355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814230" y="9258300"/>
            <a:ext cx="5765006" cy="1028700"/>
            <a:chOff x="0" y="0"/>
            <a:chExt cx="1049690" cy="187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0E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47202" y="266423"/>
            <a:ext cx="10738935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40"/>
              </a:lnSpc>
            </a:pPr>
            <a:r>
              <a:rPr lang="en-US" sz="6200" dirty="0" err="1">
                <a:solidFill>
                  <a:srgbClr val="222222"/>
                </a:solidFill>
                <a:latin typeface="TT Hoves Bold"/>
              </a:rPr>
              <a:t>Próximos</a:t>
            </a:r>
            <a:r>
              <a:rPr lang="en-US" sz="6200" dirty="0">
                <a:solidFill>
                  <a:srgbClr val="222222"/>
                </a:solidFill>
                <a:latin typeface="TT Hoves Bold"/>
              </a:rPr>
              <a:t> </a:t>
            </a:r>
            <a:r>
              <a:rPr lang="en-US" sz="6200" dirty="0" err="1">
                <a:solidFill>
                  <a:srgbClr val="222222"/>
                </a:solidFill>
                <a:latin typeface="TT Hoves Bold"/>
              </a:rPr>
              <a:t>passos</a:t>
            </a:r>
            <a:r>
              <a:rPr lang="en-US" sz="6200" dirty="0">
                <a:solidFill>
                  <a:srgbClr val="222222"/>
                </a:solidFill>
                <a:latin typeface="TT Hoves Bold"/>
              </a:rPr>
              <a:t> e </a:t>
            </a:r>
            <a:r>
              <a:rPr lang="en-US" sz="6200" dirty="0" err="1">
                <a:solidFill>
                  <a:srgbClr val="222222"/>
                </a:solidFill>
                <a:latin typeface="TT Hoves Bold"/>
              </a:rPr>
              <a:t>desafios</a:t>
            </a:r>
            <a:r>
              <a:rPr lang="en-US" sz="6200" dirty="0">
                <a:solidFill>
                  <a:srgbClr val="222222"/>
                </a:solidFill>
                <a:latin typeface="TT Hoves Bold"/>
              </a:rPr>
              <a:t>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084023"/>
            <a:ext cx="1162019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5592887" y="2880226"/>
            <a:ext cx="11792733" cy="5696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76" lvl="1" indent="-345438" algn="just">
              <a:lnSpc>
                <a:spcPts val="447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Sistematização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sugestões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encaminhadas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690876" lvl="1" indent="-345438" algn="just">
              <a:lnSpc>
                <a:spcPts val="447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Atualização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nº 109 com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contínuo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artigo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considerando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item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específicas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;​</a:t>
            </a:r>
          </a:p>
          <a:p>
            <a:pPr marL="690876" lvl="1" indent="-345438" algn="just">
              <a:lnSpc>
                <a:spcPts val="447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utilizados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cumprimento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artigo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30; ​</a:t>
            </a:r>
          </a:p>
          <a:p>
            <a:pPr marL="690876" lvl="1" indent="-345438" algn="just">
              <a:lnSpc>
                <a:spcPts val="447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sobrepor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existentes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;​</a:t>
            </a:r>
          </a:p>
          <a:p>
            <a:pPr marL="690876" lvl="1" indent="-345438" algn="just">
              <a:lnSpc>
                <a:spcPts val="447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Otimizar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coleta de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Rede SUAS; ​</a:t>
            </a:r>
          </a:p>
          <a:p>
            <a:pPr marL="690876" lvl="1" indent="-345438" algn="just">
              <a:lnSpc>
                <a:spcPts val="447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CEAS;​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3C9E2F9-63F0-4E95-622D-AB933466D516}"/>
              </a:ext>
            </a:extLst>
          </p:cNvPr>
          <p:cNvSpPr/>
          <p:nvPr/>
        </p:nvSpPr>
        <p:spPr>
          <a:xfrm>
            <a:off x="189271" y="3251139"/>
            <a:ext cx="5220929" cy="5228507"/>
          </a:xfrm>
          <a:custGeom>
            <a:avLst/>
            <a:gdLst/>
            <a:ahLst/>
            <a:cxnLst/>
            <a:rect l="l" t="t" r="r" b="b"/>
            <a:pathLst>
              <a:path w="5757970" h="5371241">
                <a:moveTo>
                  <a:pt x="0" y="0"/>
                </a:moveTo>
                <a:lnTo>
                  <a:pt x="5757970" y="0"/>
                </a:lnTo>
                <a:lnTo>
                  <a:pt x="5757970" y="5371241"/>
                </a:lnTo>
                <a:lnTo>
                  <a:pt x="0" y="53712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48200" y="1066800"/>
            <a:ext cx="8458200" cy="48006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683B8C-7858-1027-4E2C-B6B3ED276B69}"/>
              </a:ext>
            </a:extLst>
          </p:cNvPr>
          <p:cNvSpPr txBox="1"/>
          <p:nvPr/>
        </p:nvSpPr>
        <p:spPr>
          <a:xfrm>
            <a:off x="1409700" y="6819900"/>
            <a:ext cx="1493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Secretaria Nacional de Assistência Social </a:t>
            </a:r>
          </a:p>
          <a:p>
            <a:pPr algn="ctr"/>
            <a:r>
              <a:rPr lang="pt-BR" sz="2800" b="1" dirty="0"/>
              <a:t>Departamento de Gestão do SUAS</a:t>
            </a:r>
          </a:p>
          <a:p>
            <a:pPr algn="ctr"/>
            <a:r>
              <a:rPr lang="pt-BR" sz="2800" b="1" dirty="0"/>
              <a:t>Coordenação-Geral de Apoio à Gestão Descentralizada do SUAS</a:t>
            </a:r>
          </a:p>
          <a:p>
            <a:pPr algn="ctr"/>
            <a:r>
              <a:rPr lang="pt-BR" sz="2800" b="1" dirty="0"/>
              <a:t>E-mail: </a:t>
            </a:r>
            <a:r>
              <a:rPr lang="pt-BR" sz="2800" b="1" dirty="0">
                <a:hlinkClick r:id="rId3"/>
              </a:rPr>
              <a:t>gestaodosuas@mds.gov.br</a:t>
            </a:r>
            <a:endParaRPr lang="pt-BR" sz="2800" b="1" dirty="0"/>
          </a:p>
          <a:p>
            <a:pPr algn="ctr"/>
            <a:r>
              <a:rPr lang="pt-BR" sz="2800" b="1" dirty="0"/>
              <a:t>Telefone: 61 2030-3358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777921" y="1475503"/>
            <a:ext cx="7555842" cy="3482406"/>
            <a:chOff x="0" y="0"/>
            <a:chExt cx="406400" cy="187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0E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777921" y="-200473"/>
            <a:ext cx="13959686" cy="1861567"/>
            <a:chOff x="0" y="0"/>
            <a:chExt cx="802751" cy="1070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2751" cy="107049"/>
            </a:xfrm>
            <a:custGeom>
              <a:avLst/>
              <a:gdLst/>
              <a:ahLst/>
              <a:cxnLst/>
              <a:rect l="l" t="t" r="r" b="b"/>
              <a:pathLst>
                <a:path w="802751" h="107049">
                  <a:moveTo>
                    <a:pt x="203200" y="0"/>
                  </a:moveTo>
                  <a:lnTo>
                    <a:pt x="599551" y="0"/>
                  </a:lnTo>
                  <a:lnTo>
                    <a:pt x="802751" y="107049"/>
                  </a:lnTo>
                  <a:lnTo>
                    <a:pt x="0" y="1070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93EF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548751" cy="1451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512007"/>
            <a:ext cx="4669373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0"/>
              </a:lnSpc>
            </a:pPr>
            <a:r>
              <a:rPr lang="en-US" sz="4300">
                <a:solidFill>
                  <a:srgbClr val="FFFFFF"/>
                </a:solidFill>
                <a:latin typeface="TT Hoves Bold"/>
              </a:rPr>
              <a:t>Contextualização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78252" y="2488529"/>
            <a:ext cx="14807026" cy="722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Helios Bold"/>
              </a:rPr>
              <a:t>Lei Orgânica de Assistência Social – Loas ​</a:t>
            </a:r>
          </a:p>
          <a:p>
            <a:pPr>
              <a:lnSpc>
                <a:spcPts val="3779"/>
              </a:lnSpc>
              <a:spcBef>
                <a:spcPct val="0"/>
              </a:spcBef>
            </a:pPr>
            <a:endParaRPr lang="en-US" sz="3099">
              <a:solidFill>
                <a:srgbClr val="000000"/>
              </a:solidFill>
              <a:latin typeface="Helios Bold"/>
            </a:endParaRPr>
          </a:p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Helios"/>
              </a:rPr>
              <a:t>Art. 30. </a:t>
            </a:r>
            <a:r>
              <a:rPr lang="en-US" sz="2699">
                <a:solidFill>
                  <a:srgbClr val="FE0E00"/>
                </a:solidFill>
                <a:latin typeface="Helios Bold"/>
              </a:rPr>
              <a:t>É condição para os repasses</a:t>
            </a:r>
            <a:r>
              <a:rPr lang="en-US" sz="2699">
                <a:solidFill>
                  <a:srgbClr val="000000"/>
                </a:solidFill>
                <a:latin typeface="Helios"/>
              </a:rPr>
              <a:t>, aos Municípios, aos Estados e ao Distrito Federal, dos recursos de que trata esta lei, a </a:t>
            </a:r>
            <a:r>
              <a:rPr lang="en-US" sz="2699">
                <a:solidFill>
                  <a:srgbClr val="000000"/>
                </a:solidFill>
                <a:latin typeface="Helios Bold"/>
              </a:rPr>
              <a:t>efetiva instituição e funcionamento</a:t>
            </a:r>
            <a:r>
              <a:rPr lang="en-US" sz="2699">
                <a:solidFill>
                  <a:srgbClr val="000000"/>
                </a:solidFill>
                <a:latin typeface="Helios"/>
              </a:rPr>
              <a:t> de:​</a:t>
            </a:r>
          </a:p>
          <a:p>
            <a:pPr>
              <a:lnSpc>
                <a:spcPts val="3779"/>
              </a:lnSpc>
              <a:spcBef>
                <a:spcPct val="0"/>
              </a:spcBef>
            </a:pPr>
            <a:endParaRPr lang="en-US" sz="2699">
              <a:solidFill>
                <a:srgbClr val="000000"/>
              </a:solidFill>
              <a:latin typeface="Helios"/>
            </a:endParaRPr>
          </a:p>
          <a:p>
            <a:pPr marL="582924" lvl="1" indent="-291462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Helios"/>
              </a:rPr>
              <a:t>​</a:t>
            </a:r>
            <a:r>
              <a:rPr lang="en-US" sz="2699">
                <a:solidFill>
                  <a:srgbClr val="FE0E00"/>
                </a:solidFill>
                <a:latin typeface="Helios Bold"/>
              </a:rPr>
              <a:t>Conselho de Assistência Social, de composição paritária entre governo e sociedade civil;​</a:t>
            </a:r>
          </a:p>
          <a:p>
            <a:pPr marL="582924" lvl="1" indent="-291462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Helios"/>
              </a:rPr>
              <a:t>Fundo de Assistência Social, com orientação e </a:t>
            </a:r>
            <a:r>
              <a:rPr lang="en-US" sz="2699">
                <a:solidFill>
                  <a:srgbClr val="FE0E00"/>
                </a:solidFill>
                <a:latin typeface="Helios Bold"/>
              </a:rPr>
              <a:t>controle dos respectivos Conselhos de Assistência Social;​</a:t>
            </a:r>
          </a:p>
          <a:p>
            <a:pPr marL="582924" lvl="1" indent="-291462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Helios"/>
              </a:rPr>
              <a:t>Plano de Assistência Social </a:t>
            </a:r>
            <a:r>
              <a:rPr lang="en-US" sz="2699">
                <a:solidFill>
                  <a:srgbClr val="FE0E00"/>
                </a:solidFill>
                <a:latin typeface="Helios Bold"/>
              </a:rPr>
              <a:t>(deliberado pelos respectivos Conselhos)</a:t>
            </a:r>
            <a:r>
              <a:rPr lang="en-US" sz="2699">
                <a:solidFill>
                  <a:srgbClr val="000000"/>
                </a:solidFill>
                <a:latin typeface="Helios"/>
              </a:rPr>
              <a:t>.​</a:t>
            </a:r>
          </a:p>
          <a:p>
            <a:pPr>
              <a:lnSpc>
                <a:spcPts val="3779"/>
              </a:lnSpc>
              <a:spcBef>
                <a:spcPct val="0"/>
              </a:spcBef>
            </a:pPr>
            <a:endParaRPr lang="en-US" sz="2699">
              <a:solidFill>
                <a:srgbClr val="000000"/>
              </a:solidFill>
              <a:latin typeface="Helios"/>
            </a:endParaRPr>
          </a:p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Helios"/>
              </a:rPr>
              <a:t>Parágrafo único.  É, ainda, condição para transferência de recursos do FNAS aos Estados, ao Distrito Federal e aos Municípios a comprovação orçamentária dos recursos próprios destinados à Assistência Social, alocados em seus respectivos Fundos de Assistência Social, a partir do exercício de 1999. (Incluído pela Lei nº 9.720, de 30.11.1998) ​</a:t>
            </a:r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-5659198" y="2376440"/>
            <a:ext cx="7555842" cy="3482406"/>
            <a:chOff x="0" y="0"/>
            <a:chExt cx="406400" cy="1873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CE0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777921" y="1482075"/>
            <a:ext cx="7555842" cy="3482406"/>
            <a:chOff x="0" y="0"/>
            <a:chExt cx="406400" cy="187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BCF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777921" y="0"/>
            <a:ext cx="13545152" cy="1482075"/>
            <a:chOff x="0" y="0"/>
            <a:chExt cx="778913" cy="852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78913" cy="85227"/>
            </a:xfrm>
            <a:custGeom>
              <a:avLst/>
              <a:gdLst/>
              <a:ahLst/>
              <a:cxnLst/>
              <a:rect l="l" t="t" r="r" b="b"/>
              <a:pathLst>
                <a:path w="778913" h="85227">
                  <a:moveTo>
                    <a:pt x="203200" y="0"/>
                  </a:moveTo>
                  <a:lnTo>
                    <a:pt x="575713" y="0"/>
                  </a:lnTo>
                  <a:lnTo>
                    <a:pt x="778913" y="85227"/>
                  </a:lnTo>
                  <a:lnTo>
                    <a:pt x="0" y="8522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CE0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524913" cy="123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381000"/>
            <a:ext cx="4669373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0"/>
              </a:lnSpc>
            </a:pPr>
            <a:r>
              <a:rPr lang="en-US" sz="4300">
                <a:solidFill>
                  <a:srgbClr val="222222"/>
                </a:solidFill>
                <a:latin typeface="TT Hoves Bold"/>
              </a:rPr>
              <a:t>Contextualização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94655" y="2948565"/>
            <a:ext cx="13895913" cy="55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Helios"/>
              </a:rPr>
              <a:t>Em janeiro de 2020 foi publicada a </a:t>
            </a:r>
            <a:r>
              <a:rPr lang="en-US" sz="3499" u="sng">
                <a:solidFill>
                  <a:srgbClr val="FE0E00"/>
                </a:solidFill>
                <a:latin typeface="Helios"/>
                <a:hlinkClick r:id="rId2" tooltip="http://www.in.gov.br/web/dou/-/portaria-n-109-de-22-de-janeiro-de-2020-239403712"/>
              </a:rPr>
              <a:t>Portaria nº 109 de janeiro de 2020</a:t>
            </a:r>
            <a:r>
              <a:rPr lang="en-US" sz="3499">
                <a:solidFill>
                  <a:srgbClr val="000000"/>
                </a:solidFill>
                <a:latin typeface="Helios"/>
              </a:rPr>
              <a:t> que regulamentou a averiguação dos requisitos do art. 30 da LOAS. Conforme artigo 6 da referida Portaria, </a:t>
            </a:r>
            <a:r>
              <a:rPr lang="en-US" sz="3499">
                <a:solidFill>
                  <a:srgbClr val="000000"/>
                </a:solidFill>
                <a:latin typeface="Helios Bold"/>
              </a:rPr>
              <a:t>a não observância das condições estabelecidas na Loas acarretou suspensão dos repasses do cofinanciamento federal</a:t>
            </a:r>
            <a:r>
              <a:rPr lang="en-US" sz="3499">
                <a:solidFill>
                  <a:srgbClr val="000000"/>
                </a:solidFill>
                <a:latin typeface="Helios"/>
              </a:rPr>
              <a:t> aos municípios, aos estados e ao Distrito Federal. A Portaria foi alterada pela Portaria MC nº 337, de 24 de março de 2020 e pela Portaria nº 561, de 17 de dezembro de 2020. Ambas as Portarias alteraram prazos inicialmente estipulados pela Portaria nº 109. ​</a:t>
            </a:r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-5438883" y="2376440"/>
            <a:ext cx="7555842" cy="3482406"/>
            <a:chOff x="0" y="0"/>
            <a:chExt cx="406400" cy="1873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93EF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24259" y="-2727870"/>
            <a:ext cx="21853498" cy="3756570"/>
            <a:chOff x="0" y="0"/>
            <a:chExt cx="1012092" cy="1739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2092" cy="173977"/>
            </a:xfrm>
            <a:custGeom>
              <a:avLst/>
              <a:gdLst/>
              <a:ahLst/>
              <a:cxnLst/>
              <a:rect l="l" t="t" r="r" b="b"/>
              <a:pathLst>
                <a:path w="1012092" h="173977">
                  <a:moveTo>
                    <a:pt x="203200" y="0"/>
                  </a:moveTo>
                  <a:lnTo>
                    <a:pt x="808892" y="0"/>
                  </a:lnTo>
                  <a:lnTo>
                    <a:pt x="1012092" y="173977"/>
                  </a:lnTo>
                  <a:lnTo>
                    <a:pt x="0" y="17397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0E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120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6258005" y="-88241"/>
            <a:ext cx="15118279" cy="1675382"/>
            <a:chOff x="0" y="0"/>
            <a:chExt cx="1216146" cy="1347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6146" cy="134771"/>
            </a:xfrm>
            <a:custGeom>
              <a:avLst/>
              <a:gdLst/>
              <a:ahLst/>
              <a:cxnLst/>
              <a:rect l="l" t="t" r="r" b="b"/>
              <a:pathLst>
                <a:path w="1216146" h="134771">
                  <a:moveTo>
                    <a:pt x="203200" y="0"/>
                  </a:moveTo>
                  <a:lnTo>
                    <a:pt x="1012946" y="0"/>
                  </a:lnTo>
                  <a:lnTo>
                    <a:pt x="1216146" y="134771"/>
                  </a:lnTo>
                  <a:lnTo>
                    <a:pt x="0" y="13477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CE0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962146" cy="172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4559099"/>
            <a:ext cx="5070039" cy="5535550"/>
            <a:chOff x="0" y="0"/>
            <a:chExt cx="6760052" cy="738073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6760052" cy="7380733"/>
              <a:chOff x="0" y="0"/>
              <a:chExt cx="1335319" cy="145792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335319" cy="1457923"/>
              </a:xfrm>
              <a:custGeom>
                <a:avLst/>
                <a:gdLst/>
                <a:ahLst/>
                <a:cxnLst/>
                <a:rect l="l" t="t" r="r" b="b"/>
                <a:pathLst>
                  <a:path w="1335319" h="1457923">
                    <a:moveTo>
                      <a:pt x="0" y="0"/>
                    </a:moveTo>
                    <a:lnTo>
                      <a:pt x="1335319" y="0"/>
                    </a:lnTo>
                    <a:lnTo>
                      <a:pt x="1335319" y="1457923"/>
                    </a:lnTo>
                    <a:lnTo>
                      <a:pt x="0" y="1457923"/>
                    </a:lnTo>
                    <a:close/>
                  </a:path>
                </a:pathLst>
              </a:custGeom>
              <a:solidFill>
                <a:srgbClr val="E4E4E4"/>
              </a:solidFill>
              <a:ln w="9525" cap="sq">
                <a:solidFill>
                  <a:srgbClr val="2A2E3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335319" cy="14960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638660" y="1029505"/>
              <a:ext cx="5482732" cy="5255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2A2E3A"/>
                  </a:solidFill>
                  <a:latin typeface="Helios Bold"/>
                </a:rPr>
                <a:t>Requisito:</a:t>
              </a:r>
              <a:r>
                <a:rPr lang="en-US" sz="2799">
                  <a:solidFill>
                    <a:srgbClr val="2A2E3A"/>
                  </a:solidFill>
                  <a:latin typeface="Helios"/>
                </a:rPr>
                <a:t> Paritário​</a:t>
              </a:r>
            </a:p>
            <a:p>
              <a:pPr algn="just">
                <a:lnSpc>
                  <a:spcPts val="3919"/>
                </a:lnSpc>
              </a:pPr>
              <a:endParaRPr lang="en-US" sz="2799">
                <a:solidFill>
                  <a:srgbClr val="2A2E3A"/>
                </a:solidFill>
                <a:latin typeface="Helios"/>
              </a:endParaRPr>
            </a:p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2A2E3A"/>
                  </a:solidFill>
                  <a:latin typeface="Helios Bold"/>
                </a:rPr>
                <a:t>Dados iniciais:</a:t>
              </a:r>
              <a:r>
                <a:rPr lang="en-US" sz="2799">
                  <a:solidFill>
                    <a:srgbClr val="2A2E3A"/>
                  </a:solidFill>
                  <a:latin typeface="Helios"/>
                </a:rPr>
                <a:t> Censo SUAS 2019​</a:t>
              </a:r>
            </a:p>
            <a:p>
              <a:pPr algn="just">
                <a:lnSpc>
                  <a:spcPts val="3919"/>
                </a:lnSpc>
              </a:pPr>
              <a:endParaRPr lang="en-US" sz="2799">
                <a:solidFill>
                  <a:srgbClr val="2A2E3A"/>
                </a:solidFill>
                <a:latin typeface="Helios"/>
              </a:endParaRPr>
            </a:p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2A2E3A"/>
                  </a:solidFill>
                  <a:latin typeface="Helios Bold"/>
                </a:rPr>
                <a:t>Averiguação</a:t>
              </a:r>
              <a:r>
                <a:rPr lang="en-US" sz="2799">
                  <a:solidFill>
                    <a:srgbClr val="2A2E3A"/>
                  </a:solidFill>
                  <a:latin typeface="Helios"/>
                </a:rPr>
                <a:t>: Lei e RI​</a:t>
              </a:r>
            </a:p>
            <a:p>
              <a:pPr algn="just">
                <a:lnSpc>
                  <a:spcPts val="3919"/>
                </a:lnSpc>
              </a:pPr>
              <a:endParaRPr lang="en-US" sz="2799">
                <a:solidFill>
                  <a:srgbClr val="2A2E3A"/>
                </a:solidFill>
                <a:latin typeface="Helios"/>
              </a:endParaRPr>
            </a:p>
            <a:p>
              <a:pPr algn="just">
                <a:lnSpc>
                  <a:spcPts val="3919"/>
                </a:lnSpc>
              </a:pPr>
              <a:r>
                <a:rPr lang="en-US" sz="2799">
                  <a:solidFill>
                    <a:srgbClr val="2A2E3A"/>
                  </a:solidFill>
                  <a:latin typeface="Helios"/>
                </a:rPr>
                <a:t>​</a:t>
              </a:r>
              <a:r>
                <a:rPr lang="en-US" sz="2799">
                  <a:solidFill>
                    <a:srgbClr val="2A2E3A"/>
                  </a:solidFill>
                  <a:latin typeface="Helios Bold"/>
                </a:rPr>
                <a:t>Prazo: Novembro 2021​</a:t>
              </a:r>
              <a:r>
                <a:rPr lang="en-US" sz="2799" u="none">
                  <a:solidFill>
                    <a:srgbClr val="2A2E3A"/>
                  </a:solidFill>
                  <a:latin typeface="Helios Bold"/>
                </a:rPr>
                <a:t>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017598" y="9580299"/>
            <a:ext cx="5765006" cy="1028700"/>
            <a:chOff x="0" y="0"/>
            <a:chExt cx="1049690" cy="1873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BCF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2441598"/>
            <a:ext cx="5070039" cy="1847382"/>
            <a:chOff x="0" y="0"/>
            <a:chExt cx="1335319" cy="48655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35319" cy="486553"/>
            </a:xfrm>
            <a:custGeom>
              <a:avLst/>
              <a:gdLst/>
              <a:ahLst/>
              <a:cxnLst/>
              <a:rect l="l" t="t" r="r" b="b"/>
              <a:pathLst>
                <a:path w="1335319" h="486553">
                  <a:moveTo>
                    <a:pt x="0" y="0"/>
                  </a:moveTo>
                  <a:lnTo>
                    <a:pt x="1335319" y="0"/>
                  </a:lnTo>
                  <a:lnTo>
                    <a:pt x="1335319" y="486553"/>
                  </a:lnTo>
                  <a:lnTo>
                    <a:pt x="0" y="486553"/>
                  </a:lnTo>
                  <a:close/>
                </a:path>
              </a:pathLst>
            </a:custGeom>
            <a:solidFill>
              <a:srgbClr val="193EFE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335319" cy="524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931378" y="2812839"/>
            <a:ext cx="3638069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Helios Bold"/>
              </a:rPr>
              <a:t>Conselho de Assistência Social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608980" y="4559099"/>
            <a:ext cx="5070039" cy="5532310"/>
            <a:chOff x="0" y="0"/>
            <a:chExt cx="6760052" cy="7376414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6760052" cy="7376414"/>
              <a:chOff x="0" y="0"/>
              <a:chExt cx="1508564" cy="164611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08564" cy="1646110"/>
              </a:xfrm>
              <a:custGeom>
                <a:avLst/>
                <a:gdLst/>
                <a:ahLst/>
                <a:cxnLst/>
                <a:rect l="l" t="t" r="r" b="b"/>
                <a:pathLst>
                  <a:path w="1508564" h="1646110">
                    <a:moveTo>
                      <a:pt x="0" y="0"/>
                    </a:moveTo>
                    <a:lnTo>
                      <a:pt x="1508564" y="0"/>
                    </a:lnTo>
                    <a:lnTo>
                      <a:pt x="1508564" y="1646110"/>
                    </a:lnTo>
                    <a:lnTo>
                      <a:pt x="0" y="1646110"/>
                    </a:lnTo>
                    <a:close/>
                  </a:path>
                </a:pathLst>
              </a:custGeom>
              <a:solidFill>
                <a:srgbClr val="E4E4E4"/>
              </a:solidFill>
              <a:ln w="9525" cap="sq">
                <a:solidFill>
                  <a:srgbClr val="2A2E3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1508564" cy="16842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390099" y="761915"/>
              <a:ext cx="5979853" cy="5804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2A2E3A"/>
                  </a:solidFill>
                  <a:latin typeface="Helios Bold"/>
                </a:rPr>
                <a:t>Requisitos:</a:t>
              </a:r>
              <a:r>
                <a:rPr lang="en-US" sz="2499">
                  <a:solidFill>
                    <a:srgbClr val="2A2E3A"/>
                  </a:solidFill>
                  <a:latin typeface="Helios"/>
                </a:rPr>
                <a:t> Atualizado e Deliberado </a:t>
              </a:r>
            </a:p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2A2E3A"/>
                  </a:solidFill>
                  <a:latin typeface="Helios"/>
                </a:rPr>
                <a:t>​</a:t>
              </a:r>
              <a:r>
                <a:rPr lang="en-US" sz="2499">
                  <a:solidFill>
                    <a:srgbClr val="2A2E3A"/>
                  </a:solidFill>
                  <a:latin typeface="Helios Bold"/>
                </a:rPr>
                <a:t>Dados iniciais:</a:t>
              </a:r>
              <a:r>
                <a:rPr lang="en-US" sz="2499">
                  <a:solidFill>
                    <a:srgbClr val="2A2E3A"/>
                  </a:solidFill>
                  <a:latin typeface="Helios"/>
                </a:rPr>
                <a:t> Censo SUAS 2018​</a:t>
              </a:r>
            </a:p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2A2E3A"/>
                  </a:solidFill>
                  <a:latin typeface="Helios Bold"/>
                </a:rPr>
                <a:t>​Averiguação:</a:t>
              </a:r>
              <a:r>
                <a:rPr lang="en-US" sz="2499">
                  <a:solidFill>
                    <a:srgbClr val="2A2E3A"/>
                  </a:solidFill>
                  <a:latin typeface="Helios"/>
                </a:rPr>
                <a:t> PAS e Resolução CAS​</a:t>
              </a:r>
            </a:p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2A2E3A"/>
                  </a:solidFill>
                  <a:latin typeface="Helios"/>
                </a:rPr>
                <a:t>​</a:t>
              </a:r>
              <a:r>
                <a:rPr lang="en-US" sz="2499">
                  <a:solidFill>
                    <a:srgbClr val="2A2E3A"/>
                  </a:solidFill>
                  <a:latin typeface="Helios Bold"/>
                </a:rPr>
                <a:t>Prazo: </a:t>
              </a:r>
              <a:r>
                <a:rPr lang="en-US" sz="2499">
                  <a:solidFill>
                    <a:srgbClr val="2A2E3A"/>
                  </a:solidFill>
                  <a:latin typeface="Helios"/>
                </a:rPr>
                <a:t>Municípios – Janeiro 2020​ (2018-2021)</a:t>
              </a:r>
            </a:p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2A2E3A"/>
                  </a:solidFill>
                  <a:latin typeface="Helios"/>
                </a:rPr>
                <a:t>Estados – Dezembro 2020 (2020-2023)</a:t>
              </a:r>
              <a:r>
                <a:rPr lang="en-US" sz="2499">
                  <a:solidFill>
                    <a:srgbClr val="2A2E3A"/>
                  </a:solidFill>
                  <a:latin typeface="Helios Bold"/>
                </a:rPr>
                <a:t>​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608980" y="2441598"/>
            <a:ext cx="5070039" cy="1847382"/>
            <a:chOff x="0" y="0"/>
            <a:chExt cx="1335319" cy="48655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35319" cy="486553"/>
            </a:xfrm>
            <a:custGeom>
              <a:avLst/>
              <a:gdLst/>
              <a:ahLst/>
              <a:cxnLst/>
              <a:rect l="l" t="t" r="r" b="b"/>
              <a:pathLst>
                <a:path w="1335319" h="486553">
                  <a:moveTo>
                    <a:pt x="0" y="0"/>
                  </a:moveTo>
                  <a:lnTo>
                    <a:pt x="1335319" y="0"/>
                  </a:lnTo>
                  <a:lnTo>
                    <a:pt x="1335319" y="486553"/>
                  </a:lnTo>
                  <a:lnTo>
                    <a:pt x="0" y="486553"/>
                  </a:lnTo>
                  <a:close/>
                </a:path>
              </a:pathLst>
            </a:custGeom>
            <a:solidFill>
              <a:srgbClr val="193EFE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335319" cy="524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189261" y="2441598"/>
            <a:ext cx="5070039" cy="1847382"/>
            <a:chOff x="0" y="0"/>
            <a:chExt cx="1335319" cy="48655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35319" cy="486553"/>
            </a:xfrm>
            <a:custGeom>
              <a:avLst/>
              <a:gdLst/>
              <a:ahLst/>
              <a:cxnLst/>
              <a:rect l="l" t="t" r="r" b="b"/>
              <a:pathLst>
                <a:path w="1335319" h="486553">
                  <a:moveTo>
                    <a:pt x="0" y="0"/>
                  </a:moveTo>
                  <a:lnTo>
                    <a:pt x="1335319" y="0"/>
                  </a:lnTo>
                  <a:lnTo>
                    <a:pt x="1335319" y="486553"/>
                  </a:lnTo>
                  <a:lnTo>
                    <a:pt x="0" y="486553"/>
                  </a:lnTo>
                  <a:close/>
                </a:path>
              </a:pathLst>
            </a:custGeom>
            <a:solidFill>
              <a:srgbClr val="193EFE"/>
            </a:solidFill>
            <a:ln w="9525" cap="sq">
              <a:solidFill>
                <a:srgbClr val="2A2E3A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335319" cy="524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7060319" y="2812839"/>
            <a:ext cx="4167362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Helios Bold"/>
              </a:rPr>
              <a:t>Plano de Assistência Social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025656" y="2871379"/>
            <a:ext cx="3397249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Helios Bold"/>
              </a:rPr>
              <a:t>Plano de Assistência Social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2189261" y="4559099"/>
            <a:ext cx="5070039" cy="5532310"/>
            <a:chOff x="0" y="0"/>
            <a:chExt cx="6760052" cy="7376414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6760052" cy="7376414"/>
              <a:chOff x="0" y="0"/>
              <a:chExt cx="1373345" cy="1498563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373345" cy="1498563"/>
              </a:xfrm>
              <a:custGeom>
                <a:avLst/>
                <a:gdLst/>
                <a:ahLst/>
                <a:cxnLst/>
                <a:rect l="l" t="t" r="r" b="b"/>
                <a:pathLst>
                  <a:path w="1373345" h="1498563">
                    <a:moveTo>
                      <a:pt x="0" y="0"/>
                    </a:moveTo>
                    <a:lnTo>
                      <a:pt x="1373345" y="0"/>
                    </a:lnTo>
                    <a:lnTo>
                      <a:pt x="1373345" y="1498563"/>
                    </a:lnTo>
                    <a:lnTo>
                      <a:pt x="0" y="1498563"/>
                    </a:lnTo>
                    <a:close/>
                  </a:path>
                </a:pathLst>
              </a:custGeom>
              <a:solidFill>
                <a:srgbClr val="E4E4E4"/>
              </a:solidFill>
              <a:ln w="9525" cap="sq">
                <a:solidFill>
                  <a:srgbClr val="2A2E3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38100"/>
                <a:ext cx="1373345" cy="15366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386479" y="841622"/>
              <a:ext cx="5979853" cy="5645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03"/>
                </a:lnSpc>
              </a:pPr>
              <a:r>
                <a:rPr lang="en-US" sz="2430">
                  <a:solidFill>
                    <a:srgbClr val="2A2E3A"/>
                  </a:solidFill>
                  <a:latin typeface="Helios Bold"/>
                </a:rPr>
                <a:t>Requisitos:</a:t>
              </a:r>
              <a:r>
                <a:rPr lang="en-US" sz="2430">
                  <a:solidFill>
                    <a:srgbClr val="2A2E3A"/>
                  </a:solidFill>
                  <a:latin typeface="Helios"/>
                </a:rPr>
                <a:t> Lei; Cadastro ativo; CNPJ; Unidade Orçamentária; alocação de recursos próprios ​</a:t>
              </a:r>
            </a:p>
            <a:p>
              <a:pPr algn="just">
                <a:lnSpc>
                  <a:spcPts val="3403"/>
                </a:lnSpc>
              </a:pPr>
              <a:endParaRPr lang="en-US" sz="2430">
                <a:solidFill>
                  <a:srgbClr val="2A2E3A"/>
                </a:solidFill>
                <a:latin typeface="Helios"/>
              </a:endParaRPr>
            </a:p>
            <a:p>
              <a:pPr algn="just">
                <a:lnSpc>
                  <a:spcPts val="3403"/>
                </a:lnSpc>
              </a:pPr>
              <a:r>
                <a:rPr lang="en-US" sz="2430">
                  <a:solidFill>
                    <a:srgbClr val="2A2E3A"/>
                  </a:solidFill>
                  <a:latin typeface="Helios"/>
                </a:rPr>
                <a:t>​</a:t>
              </a:r>
              <a:r>
                <a:rPr lang="en-US" sz="2430">
                  <a:solidFill>
                    <a:srgbClr val="2A2E3A"/>
                  </a:solidFill>
                  <a:latin typeface="Helios Bold"/>
                </a:rPr>
                <a:t>Dados:</a:t>
              </a:r>
              <a:r>
                <a:rPr lang="en-US" sz="2430">
                  <a:solidFill>
                    <a:srgbClr val="2A2E3A"/>
                  </a:solidFill>
                  <a:latin typeface="Helios"/>
                </a:rPr>
                <a:t> CadSUAS e Plano de Ação 2019​​</a:t>
              </a:r>
            </a:p>
            <a:p>
              <a:pPr algn="just">
                <a:lnSpc>
                  <a:spcPts val="3403"/>
                </a:lnSpc>
              </a:pPr>
              <a:endParaRPr lang="en-US" sz="2430">
                <a:solidFill>
                  <a:srgbClr val="2A2E3A"/>
                </a:solidFill>
                <a:latin typeface="Helios"/>
              </a:endParaRPr>
            </a:p>
            <a:p>
              <a:pPr algn="just">
                <a:lnSpc>
                  <a:spcPts val="3403"/>
                </a:lnSpc>
              </a:pPr>
              <a:r>
                <a:rPr lang="en-US" sz="2430">
                  <a:solidFill>
                    <a:srgbClr val="2A2E3A"/>
                  </a:solidFill>
                  <a:latin typeface="Helios Bold"/>
                </a:rPr>
                <a:t>Averiguação:</a:t>
              </a:r>
              <a:r>
                <a:rPr lang="en-US" sz="2430">
                  <a:solidFill>
                    <a:srgbClr val="2A2E3A"/>
                  </a:solidFill>
                  <a:latin typeface="Helios"/>
                </a:rPr>
                <a:t> Lei, LOA, CNPJ</a:t>
              </a:r>
            </a:p>
            <a:p>
              <a:pPr algn="just">
                <a:lnSpc>
                  <a:spcPts val="3403"/>
                </a:lnSpc>
              </a:pPr>
              <a:r>
                <a:rPr lang="en-US" sz="2430">
                  <a:solidFill>
                    <a:srgbClr val="2A2E3A"/>
                  </a:solidFill>
                  <a:latin typeface="Helios"/>
                </a:rPr>
                <a:t>​</a:t>
              </a:r>
            </a:p>
            <a:p>
              <a:pPr algn="just">
                <a:lnSpc>
                  <a:spcPts val="3403"/>
                </a:lnSpc>
              </a:pPr>
              <a:r>
                <a:rPr lang="en-US" sz="2430">
                  <a:solidFill>
                    <a:srgbClr val="2A2E3A"/>
                  </a:solidFill>
                  <a:latin typeface="Helios"/>
                </a:rPr>
                <a:t>​</a:t>
              </a:r>
              <a:r>
                <a:rPr lang="en-US" sz="2430">
                  <a:solidFill>
                    <a:srgbClr val="2A2E3A"/>
                  </a:solidFill>
                  <a:latin typeface="Helios Bold"/>
                </a:rPr>
                <a:t>Prazo: Novembro 2021​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557993" y="258277"/>
            <a:ext cx="401145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Portaria 109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7623" y="9258300"/>
            <a:ext cx="5765006" cy="1028700"/>
            <a:chOff x="0" y="0"/>
            <a:chExt cx="1049690" cy="187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0E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4447117" y="-331087"/>
            <a:ext cx="7681766" cy="3540443"/>
            <a:chOff x="0" y="0"/>
            <a:chExt cx="406400" cy="187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93EFE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18596" y="390860"/>
            <a:ext cx="836951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51"/>
              </a:lnSpc>
            </a:pPr>
            <a:r>
              <a:rPr lang="en-US" sz="4959" dirty="0">
                <a:solidFill>
                  <a:srgbClr val="222222"/>
                </a:solidFill>
                <a:latin typeface="TT Hoves Bold"/>
              </a:rPr>
              <a:t>Plano de </a:t>
            </a:r>
            <a:r>
              <a:rPr lang="en-US" sz="4959" dirty="0" err="1">
                <a:solidFill>
                  <a:srgbClr val="222222"/>
                </a:solidFill>
                <a:latin typeface="TT Hoves Bold"/>
              </a:rPr>
              <a:t>Assistência</a:t>
            </a:r>
            <a:r>
              <a:rPr lang="en-US" sz="4959" dirty="0">
                <a:solidFill>
                  <a:srgbClr val="222222"/>
                </a:solidFill>
                <a:latin typeface="TT Hoves Bold"/>
              </a:rPr>
              <a:t> Social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2386" y="1668870"/>
            <a:ext cx="16735014" cy="4323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28" lvl="1" indent="-291464" algn="just">
              <a:lnSpc>
                <a:spcPts val="3779"/>
              </a:lnSpc>
              <a:buFont typeface="Arial"/>
              <a:buChar char="•"/>
            </a:pPr>
            <a:r>
              <a:rPr lang="en-US" sz="3200" dirty="0">
                <a:solidFill>
                  <a:srgbClr val="2A2E3A"/>
                </a:solidFill>
                <a:latin typeface="Helios"/>
              </a:rPr>
              <a:t>1601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municípios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foram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notificados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ao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longo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do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primeiro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semestre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de 2019. ​</a:t>
            </a:r>
          </a:p>
          <a:p>
            <a:pPr algn="just">
              <a:lnSpc>
                <a:spcPts val="3779"/>
              </a:lnSpc>
            </a:pPr>
            <a:endParaRPr lang="en-US" sz="3200" dirty="0">
              <a:solidFill>
                <a:srgbClr val="2A2E3A"/>
              </a:solidFill>
              <a:latin typeface="Helios"/>
            </a:endParaRPr>
          </a:p>
          <a:p>
            <a:pPr marL="582928" lvl="1" indent="-291464" algn="just">
              <a:lnSpc>
                <a:spcPts val="3779"/>
              </a:lnSpc>
              <a:buFont typeface="Arial"/>
              <a:buChar char="•"/>
            </a:pPr>
            <a:r>
              <a:rPr lang="en-US" sz="3200" dirty="0">
                <a:solidFill>
                  <a:srgbClr val="2A2E3A"/>
                </a:solidFill>
                <a:latin typeface="Helios"/>
              </a:rPr>
              <a:t>Em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janeiro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de 2020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quando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se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aplicou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a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suspensão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prevista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pela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Portaria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nº 109/2020, 92%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desses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municípios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já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haviam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regularizado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sua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situação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,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os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demais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também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já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foram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regularizados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.​</a:t>
            </a:r>
          </a:p>
          <a:p>
            <a:pPr algn="just">
              <a:lnSpc>
                <a:spcPts val="3779"/>
              </a:lnSpc>
            </a:pPr>
            <a:r>
              <a:rPr lang="en-US" sz="3200" dirty="0">
                <a:solidFill>
                  <a:srgbClr val="2A2E3A"/>
                </a:solidFill>
                <a:latin typeface="Helios"/>
              </a:rPr>
              <a:t>​</a:t>
            </a:r>
          </a:p>
          <a:p>
            <a:pPr marL="582928" lvl="1" indent="-291464" algn="just">
              <a:lnSpc>
                <a:spcPts val="3779"/>
              </a:lnSpc>
              <a:buFont typeface="Arial"/>
              <a:buChar char="•"/>
            </a:pPr>
            <a:r>
              <a:rPr lang="en-US" sz="3200" dirty="0" err="1">
                <a:solidFill>
                  <a:srgbClr val="E8223B"/>
                </a:solidFill>
                <a:latin typeface="Helios"/>
              </a:rPr>
              <a:t>Ainda</a:t>
            </a:r>
            <a:r>
              <a:rPr lang="en-US" sz="3200" dirty="0">
                <a:solidFill>
                  <a:srgbClr val="E8223B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E8223B"/>
                </a:solidFill>
                <a:latin typeface="Helios"/>
              </a:rPr>
              <a:t>não</a:t>
            </a:r>
            <a:r>
              <a:rPr lang="en-US" sz="3200" dirty="0">
                <a:solidFill>
                  <a:srgbClr val="E8223B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E8223B"/>
                </a:solidFill>
                <a:latin typeface="Helios"/>
              </a:rPr>
              <a:t>foi</a:t>
            </a:r>
            <a:r>
              <a:rPr lang="en-US" sz="3200" dirty="0">
                <a:solidFill>
                  <a:srgbClr val="E8223B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E8223B"/>
                </a:solidFill>
                <a:latin typeface="Helios"/>
              </a:rPr>
              <a:t>iniciado</a:t>
            </a:r>
            <a:r>
              <a:rPr lang="en-US" sz="3200" dirty="0">
                <a:solidFill>
                  <a:srgbClr val="E8223B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E8223B"/>
                </a:solidFill>
                <a:latin typeface="Helios"/>
              </a:rPr>
              <a:t>processo</a:t>
            </a:r>
            <a:r>
              <a:rPr lang="en-US" sz="3200" dirty="0">
                <a:solidFill>
                  <a:srgbClr val="E8223B"/>
                </a:solidFill>
                <a:latin typeface="Helios"/>
              </a:rPr>
              <a:t> de </a:t>
            </a:r>
            <a:r>
              <a:rPr lang="en-US" sz="3200" dirty="0" err="1">
                <a:solidFill>
                  <a:srgbClr val="E8223B"/>
                </a:solidFill>
                <a:latin typeface="Helios"/>
              </a:rPr>
              <a:t>monitoramento</a:t>
            </a:r>
            <a:r>
              <a:rPr lang="en-US" sz="3200" dirty="0">
                <a:solidFill>
                  <a:srgbClr val="E8223B"/>
                </a:solidFill>
                <a:latin typeface="Helios"/>
              </a:rPr>
              <a:t> dos PMAS 2022-2025 e </a:t>
            </a:r>
          </a:p>
          <a:p>
            <a:pPr marL="582928" lvl="1" indent="-291464" algn="just">
              <a:lnSpc>
                <a:spcPts val="3779"/>
              </a:lnSpc>
              <a:buFont typeface="Arial"/>
              <a:buChar char="•"/>
            </a:pPr>
            <a:r>
              <a:rPr lang="en-US" sz="3200" dirty="0">
                <a:solidFill>
                  <a:srgbClr val="E8223B"/>
                </a:solidFill>
                <a:latin typeface="Helios"/>
              </a:rPr>
              <a:t>PEAS 2024-2027.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​</a:t>
            </a:r>
          </a:p>
          <a:p>
            <a:pPr algn="just">
              <a:lnSpc>
                <a:spcPts val="3639"/>
              </a:lnSpc>
            </a:pPr>
            <a:endParaRPr lang="en-US" sz="3200" dirty="0">
              <a:solidFill>
                <a:srgbClr val="2A2E3A"/>
              </a:solidFill>
              <a:latin typeface="Helio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18596" y="5992490"/>
            <a:ext cx="908129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51"/>
              </a:lnSpc>
            </a:pPr>
            <a:r>
              <a:rPr lang="en-US" sz="4959" dirty="0" err="1">
                <a:solidFill>
                  <a:srgbClr val="222222"/>
                </a:solidFill>
                <a:latin typeface="TT Hoves Bold"/>
              </a:rPr>
              <a:t>Fundos</a:t>
            </a:r>
            <a:r>
              <a:rPr lang="en-US" sz="4959" dirty="0">
                <a:solidFill>
                  <a:srgbClr val="222222"/>
                </a:solidFill>
                <a:latin typeface="TT Hoves Bold"/>
              </a:rPr>
              <a:t> de </a:t>
            </a:r>
            <a:r>
              <a:rPr lang="en-US" sz="4959" dirty="0" err="1">
                <a:solidFill>
                  <a:srgbClr val="222222"/>
                </a:solidFill>
                <a:latin typeface="TT Hoves Bold"/>
              </a:rPr>
              <a:t>Assistência</a:t>
            </a:r>
            <a:r>
              <a:rPr lang="en-US" sz="4959" dirty="0">
                <a:solidFill>
                  <a:srgbClr val="222222"/>
                </a:solidFill>
                <a:latin typeface="TT Hoves Bold"/>
              </a:rPr>
              <a:t> Social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4490" y="7261478"/>
            <a:ext cx="16203422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8" lvl="1" indent="-291464" algn="just">
              <a:lnSpc>
                <a:spcPts val="3779"/>
              </a:lnSpc>
              <a:buFont typeface="Arial"/>
              <a:buChar char="•"/>
            </a:pPr>
            <a:r>
              <a:rPr lang="en-US" sz="3200" dirty="0" err="1">
                <a:solidFill>
                  <a:srgbClr val="2A2E3A"/>
                </a:solidFill>
                <a:latin typeface="Helios Bold"/>
              </a:rPr>
              <a:t>Situação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 Bold"/>
              </a:rPr>
              <a:t>inicial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 Bold"/>
              </a:rPr>
              <a:t>em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 2020: 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388 FMAS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em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situação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irregular (6% do total)​</a:t>
            </a:r>
          </a:p>
          <a:p>
            <a:pPr algn="just">
              <a:lnSpc>
                <a:spcPts val="3779"/>
              </a:lnSpc>
            </a:pPr>
            <a:r>
              <a:rPr lang="en-US" sz="3200" dirty="0">
                <a:solidFill>
                  <a:srgbClr val="2A2E3A"/>
                </a:solidFill>
                <a:latin typeface="Helios"/>
              </a:rPr>
              <a:t>​</a:t>
            </a:r>
          </a:p>
          <a:p>
            <a:pPr marL="582928" lvl="1" indent="-291464" algn="just">
              <a:lnSpc>
                <a:spcPts val="3779"/>
              </a:lnSpc>
              <a:buFont typeface="Arial"/>
              <a:buChar char="•"/>
            </a:pPr>
            <a:r>
              <a:rPr lang="en-US" sz="3200" dirty="0" err="1">
                <a:solidFill>
                  <a:srgbClr val="2A2E3A"/>
                </a:solidFill>
                <a:latin typeface="Helios Bold"/>
              </a:rPr>
              <a:t>Situação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 Bold"/>
              </a:rPr>
              <a:t>em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 Bold"/>
              </a:rPr>
              <a:t>novembro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 de 2021: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140 FMAS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em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situação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irregular (2% do total)​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7623" y="9258300"/>
            <a:ext cx="5765006" cy="1028700"/>
            <a:chOff x="0" y="0"/>
            <a:chExt cx="1049690" cy="187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CE0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4447117" y="-331087"/>
            <a:ext cx="7681766" cy="3540443"/>
            <a:chOff x="0" y="0"/>
            <a:chExt cx="406400" cy="187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BCF00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38912" y="445414"/>
            <a:ext cx="1008118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51"/>
              </a:lnSpc>
            </a:pPr>
            <a:r>
              <a:rPr lang="en-US" sz="4959" dirty="0" err="1">
                <a:solidFill>
                  <a:srgbClr val="222222"/>
                </a:solidFill>
                <a:latin typeface="TT Hoves Bold"/>
              </a:rPr>
              <a:t>Conselhos</a:t>
            </a:r>
            <a:r>
              <a:rPr lang="en-US" sz="4959" dirty="0">
                <a:solidFill>
                  <a:srgbClr val="222222"/>
                </a:solidFill>
                <a:latin typeface="TT Hoves Bold"/>
              </a:rPr>
              <a:t> de </a:t>
            </a:r>
            <a:r>
              <a:rPr lang="en-US" sz="4959" dirty="0" err="1">
                <a:solidFill>
                  <a:srgbClr val="222222"/>
                </a:solidFill>
                <a:latin typeface="TT Hoves Bold"/>
              </a:rPr>
              <a:t>Assistência</a:t>
            </a:r>
            <a:r>
              <a:rPr lang="en-US" sz="4959" dirty="0">
                <a:solidFill>
                  <a:srgbClr val="222222"/>
                </a:solidFill>
                <a:latin typeface="TT Hoves Bold"/>
              </a:rPr>
              <a:t> Social ​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8912" y="2023153"/>
            <a:ext cx="15689059" cy="584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3724" lvl="1" indent="-296862" algn="just">
              <a:lnSpc>
                <a:spcPts val="3849"/>
              </a:lnSpc>
              <a:buFont typeface="Arial"/>
              <a:buChar char="•"/>
            </a:pPr>
            <a:r>
              <a:rPr lang="en-US" sz="3200" dirty="0" err="1">
                <a:solidFill>
                  <a:srgbClr val="2A2E3A"/>
                </a:solidFill>
                <a:latin typeface="Helios Bold"/>
              </a:rPr>
              <a:t>Situação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 Bold"/>
              </a:rPr>
              <a:t>inicial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 Bold"/>
              </a:rPr>
              <a:t>em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 Bold"/>
              </a:rPr>
              <a:t>março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 de 2020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- No total, 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671 CMAS (12% do total)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estavam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em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situação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irregular (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não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paritários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)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considerando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o Censo SUAS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Conselhos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2019;​</a:t>
            </a:r>
          </a:p>
          <a:p>
            <a:pPr algn="just">
              <a:lnSpc>
                <a:spcPts val="3849"/>
              </a:lnSpc>
            </a:pPr>
            <a:endParaRPr lang="en-US" sz="3200" dirty="0">
              <a:solidFill>
                <a:srgbClr val="2A2E3A"/>
              </a:solidFill>
              <a:latin typeface="Helios"/>
            </a:endParaRPr>
          </a:p>
          <a:p>
            <a:pPr marL="593724" lvl="1" indent="-296862" algn="just">
              <a:lnSpc>
                <a:spcPts val="3849"/>
              </a:lnSpc>
              <a:buFont typeface="Arial"/>
              <a:buChar char="•"/>
            </a:pPr>
            <a:r>
              <a:rPr lang="en-US" sz="3200" dirty="0" err="1">
                <a:solidFill>
                  <a:srgbClr val="2A2E3A"/>
                </a:solidFill>
                <a:latin typeface="Helios Bold"/>
              </a:rPr>
              <a:t>Situação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 Bold"/>
              </a:rPr>
              <a:t>em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 Bold"/>
              </a:rPr>
              <a:t>abril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 de 2021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–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Análise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das Leis e RI dos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conselhos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. Coleta de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informações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realizada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em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parceria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com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os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estados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. 265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foram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identificados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como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paritários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– 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406 CMAS (7% do total)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entraram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em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situação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de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averiguação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;​</a:t>
            </a:r>
          </a:p>
          <a:p>
            <a:pPr algn="just">
              <a:lnSpc>
                <a:spcPts val="3849"/>
              </a:lnSpc>
            </a:pPr>
            <a:endParaRPr lang="en-US" sz="3200" dirty="0">
              <a:solidFill>
                <a:srgbClr val="2A2E3A"/>
              </a:solidFill>
              <a:latin typeface="Helios"/>
            </a:endParaRPr>
          </a:p>
          <a:p>
            <a:pPr marL="593724" lvl="1" indent="-296862" algn="just">
              <a:lnSpc>
                <a:spcPts val="3849"/>
              </a:lnSpc>
              <a:buFont typeface="Arial"/>
              <a:buChar char="•"/>
            </a:pPr>
            <a:r>
              <a:rPr lang="en-US" sz="3200" dirty="0" err="1">
                <a:solidFill>
                  <a:srgbClr val="2A2E3A"/>
                </a:solidFill>
                <a:latin typeface="Helios Bold"/>
              </a:rPr>
              <a:t>Situação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 Bold"/>
              </a:rPr>
              <a:t>em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 Bold"/>
              </a:rPr>
              <a:t>novembro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 de 2021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– Em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novembro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de 2021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iniciou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-se o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processo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de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averiguação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com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impacto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de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suspensão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do cofinanciamento federal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aos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municípios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com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conselhos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irregulares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. </a:t>
            </a:r>
            <a:r>
              <a:rPr lang="en-US" sz="3200" dirty="0">
                <a:solidFill>
                  <a:srgbClr val="2A2E3A"/>
                </a:solidFill>
                <a:latin typeface="Helios Bold"/>
              </a:rPr>
              <a:t>248 CMAS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estavam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em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situação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de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suspensão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. Uma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redução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de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quase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40% da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situação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Helios"/>
              </a:rPr>
              <a:t>inicial</a:t>
            </a:r>
            <a:r>
              <a:rPr lang="en-US" sz="3200" dirty="0">
                <a:solidFill>
                  <a:srgbClr val="2A2E3A"/>
                </a:solidFill>
                <a:latin typeface="Helios"/>
              </a:rPr>
              <a:t>. </a:t>
            </a:r>
            <a:r>
              <a:rPr lang="en-US" sz="2800" dirty="0">
                <a:solidFill>
                  <a:srgbClr val="2A2E3A"/>
                </a:solidFill>
                <a:latin typeface="Helios"/>
              </a:rPr>
              <a:t>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40804"/>
            <a:ext cx="13339679" cy="7376856"/>
            <a:chOff x="0" y="0"/>
            <a:chExt cx="3460354" cy="1913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60354" cy="1913579"/>
            </a:xfrm>
            <a:custGeom>
              <a:avLst/>
              <a:gdLst/>
              <a:ahLst/>
              <a:cxnLst/>
              <a:rect l="l" t="t" r="r" b="b"/>
              <a:pathLst>
                <a:path w="3460354" h="1913579">
                  <a:moveTo>
                    <a:pt x="0" y="0"/>
                  </a:moveTo>
                  <a:lnTo>
                    <a:pt x="3460354" y="0"/>
                  </a:lnTo>
                  <a:lnTo>
                    <a:pt x="3460354" y="1913579"/>
                  </a:lnTo>
                  <a:lnTo>
                    <a:pt x="0" y="1913579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460354" cy="1961204"/>
            </a:xfrm>
            <a:prstGeom prst="rect">
              <a:avLst/>
            </a:prstGeom>
          </p:spPr>
          <p:txBody>
            <a:bodyPr lIns="51578" tIns="51578" rIns="51578" bIns="51578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19200" y="1943100"/>
            <a:ext cx="12826871" cy="5457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2814" lvl="1" indent="-301407" algn="just">
              <a:lnSpc>
                <a:spcPts val="3908"/>
              </a:lnSpc>
              <a:buFont typeface="Arial"/>
              <a:buChar char="•"/>
            </a:pPr>
            <a:r>
              <a:rPr lang="en-US" sz="2792" dirty="0" err="1">
                <a:solidFill>
                  <a:srgbClr val="222222"/>
                </a:solidFill>
                <a:latin typeface="Helios Bold"/>
              </a:rPr>
              <a:t>Situação</a:t>
            </a:r>
            <a:r>
              <a:rPr lang="en-US" sz="2792" dirty="0">
                <a:solidFill>
                  <a:srgbClr val="222222"/>
                </a:solidFill>
                <a:latin typeface="Helios Bold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 Bold"/>
              </a:rPr>
              <a:t>atual</a:t>
            </a:r>
            <a:r>
              <a:rPr lang="en-US" sz="2792" dirty="0">
                <a:solidFill>
                  <a:srgbClr val="222222"/>
                </a:solidFill>
                <a:latin typeface="Helios Bold"/>
              </a:rPr>
              <a:t>: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1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município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ainda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suspenso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por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irregularidade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no CMAS (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Tartarugalzinho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/AP); 3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por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irregularidade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no FMAS (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Fundão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/ES; São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Cristovão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do Sul/SC; e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Motuca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/SP); e 1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município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com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pendência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de CMAS e FMAS (Monte Alegre do Sul/SP). </a:t>
            </a:r>
            <a:r>
              <a:rPr lang="en-US" sz="2792" dirty="0">
                <a:solidFill>
                  <a:srgbClr val="222222"/>
                </a:solidFill>
                <a:latin typeface="Helios Bold"/>
              </a:rPr>
              <a:t>Total: 4 </a:t>
            </a:r>
            <a:r>
              <a:rPr lang="en-US" sz="2792" dirty="0" err="1">
                <a:solidFill>
                  <a:srgbClr val="222222"/>
                </a:solidFill>
                <a:latin typeface="Helios Bold"/>
              </a:rPr>
              <a:t>municípios</a:t>
            </a:r>
            <a:r>
              <a:rPr lang="en-US" sz="2792" dirty="0">
                <a:solidFill>
                  <a:srgbClr val="222222"/>
                </a:solidFill>
                <a:latin typeface="Helios Bold"/>
              </a:rPr>
              <a:t>.</a:t>
            </a:r>
          </a:p>
          <a:p>
            <a:pPr algn="just">
              <a:lnSpc>
                <a:spcPts val="3908"/>
              </a:lnSpc>
            </a:pPr>
            <a:r>
              <a:rPr lang="en-US" sz="2792" dirty="0">
                <a:solidFill>
                  <a:srgbClr val="222222"/>
                </a:solidFill>
                <a:latin typeface="Helios"/>
              </a:rPr>
              <a:t> ​</a:t>
            </a:r>
          </a:p>
          <a:p>
            <a:pPr marL="602814" lvl="1" indent="-301407" algn="just">
              <a:lnSpc>
                <a:spcPts val="3908"/>
              </a:lnSpc>
              <a:buFont typeface="Arial"/>
              <a:buChar char="•"/>
            </a:pPr>
            <a:r>
              <a:rPr lang="en-US" sz="2792" dirty="0" err="1">
                <a:solidFill>
                  <a:srgbClr val="222222"/>
                </a:solidFill>
                <a:latin typeface="Helios"/>
              </a:rPr>
              <a:t>Embora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os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estados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com o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maior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número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de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municípios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fossem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os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com o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maior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número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de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conselhos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não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paritários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,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verificou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-se que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proporcionalmente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>
                <a:solidFill>
                  <a:srgbClr val="222222"/>
                </a:solidFill>
                <a:latin typeface="Helios Bold"/>
              </a:rPr>
              <a:t>Roraima (20%), Amazonas (19,3%) e Rondônia (17,3%)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foram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os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estados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em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pior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situação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em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relação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à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paridade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do CMAS, ao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passo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que </a:t>
            </a:r>
            <a:r>
              <a:rPr lang="en-US" sz="2792" dirty="0">
                <a:solidFill>
                  <a:srgbClr val="222222"/>
                </a:solidFill>
                <a:latin typeface="Helios Bold"/>
              </a:rPr>
              <a:t>Pará (0,69%), Bahia (0,96%) e Pernambuco (1,62%)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foram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os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Estados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com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os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melhores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índices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em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relação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à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paridade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 de </a:t>
            </a:r>
            <a:r>
              <a:rPr lang="en-US" sz="2792" dirty="0" err="1">
                <a:solidFill>
                  <a:srgbClr val="222222"/>
                </a:solidFill>
                <a:latin typeface="Helios"/>
              </a:rPr>
              <a:t>conselho</a:t>
            </a:r>
            <a:r>
              <a:rPr lang="en-US" sz="2792" dirty="0">
                <a:solidFill>
                  <a:srgbClr val="222222"/>
                </a:solidFill>
                <a:latin typeface="Helios"/>
              </a:rPr>
              <a:t>. ​</a:t>
            </a:r>
          </a:p>
        </p:txBody>
      </p:sp>
      <p:sp>
        <p:nvSpPr>
          <p:cNvPr id="6" name="Freeform 6"/>
          <p:cNvSpPr/>
          <p:nvPr/>
        </p:nvSpPr>
        <p:spPr>
          <a:xfrm rot="6648290" flipH="1">
            <a:off x="9904693" y="3247059"/>
            <a:ext cx="14709214" cy="6083272"/>
          </a:xfrm>
          <a:custGeom>
            <a:avLst/>
            <a:gdLst/>
            <a:ahLst/>
            <a:cxnLst/>
            <a:rect l="l" t="t" r="r" b="b"/>
            <a:pathLst>
              <a:path w="14709214" h="6083272">
                <a:moveTo>
                  <a:pt x="14709214" y="0"/>
                </a:moveTo>
                <a:lnTo>
                  <a:pt x="0" y="0"/>
                </a:lnTo>
                <a:lnTo>
                  <a:pt x="0" y="6083272"/>
                </a:lnTo>
                <a:lnTo>
                  <a:pt x="14709214" y="6083272"/>
                </a:lnTo>
                <a:lnTo>
                  <a:pt x="147092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79771" y="1561489"/>
            <a:ext cx="13587594" cy="7028679"/>
            <a:chOff x="0" y="0"/>
            <a:chExt cx="3578626" cy="18511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78626" cy="1851175"/>
            </a:xfrm>
            <a:custGeom>
              <a:avLst/>
              <a:gdLst/>
              <a:ahLst/>
              <a:cxnLst/>
              <a:rect l="l" t="t" r="r" b="b"/>
              <a:pathLst>
                <a:path w="3578626" h="1851175">
                  <a:moveTo>
                    <a:pt x="0" y="0"/>
                  </a:moveTo>
                  <a:lnTo>
                    <a:pt x="3578626" y="0"/>
                  </a:lnTo>
                  <a:lnTo>
                    <a:pt x="3578626" y="1851175"/>
                  </a:lnTo>
                  <a:lnTo>
                    <a:pt x="0" y="1851175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578626" cy="1898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242104" y="2749385"/>
            <a:ext cx="1063214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4239031" y="2327532"/>
            <a:ext cx="12638293" cy="512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1671" lvl="1" indent="-350836" algn="just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222222"/>
                </a:solidFill>
                <a:latin typeface="Helios"/>
              </a:rPr>
              <a:t>Em relação aos municípios pendentes por irregularidade dos FMAS, ocorreu fenômeno semelhante ao CMAS, proporcionalmente Rondônia (48,08%), Roraima (26,67%) e Tocantins (16,55%) foram os estados com mais municípios suspensos;  </a:t>
            </a:r>
          </a:p>
          <a:p>
            <a:pPr algn="just">
              <a:lnSpc>
                <a:spcPts val="4549"/>
              </a:lnSpc>
            </a:pPr>
            <a:r>
              <a:rPr lang="en-US" sz="3249">
                <a:solidFill>
                  <a:srgbClr val="222222"/>
                </a:solidFill>
                <a:latin typeface="Helios"/>
              </a:rPr>
              <a:t>​</a:t>
            </a:r>
          </a:p>
          <a:p>
            <a:pPr marL="701671" lvl="1" indent="-350836" algn="just">
              <a:lnSpc>
                <a:spcPts val="4549"/>
              </a:lnSpc>
              <a:buFont typeface="Arial"/>
              <a:buChar char="•"/>
            </a:pPr>
            <a:r>
              <a:rPr lang="en-US" sz="3249">
                <a:solidFill>
                  <a:srgbClr val="222222"/>
                </a:solidFill>
                <a:latin typeface="Helios"/>
              </a:rPr>
              <a:t>Considerando os conselhos e os fundos de assistência social, os municípios de pequeno porte foram os que apresentaram maior situação de irregularidade.​</a:t>
            </a:r>
          </a:p>
        </p:txBody>
      </p:sp>
      <p:sp>
        <p:nvSpPr>
          <p:cNvPr id="7" name="Freeform 7"/>
          <p:cNvSpPr/>
          <p:nvPr/>
        </p:nvSpPr>
        <p:spPr>
          <a:xfrm rot="-7012568" flipH="1">
            <a:off x="-5581975" y="3629770"/>
            <a:ext cx="14709214" cy="6083272"/>
          </a:xfrm>
          <a:custGeom>
            <a:avLst/>
            <a:gdLst/>
            <a:ahLst/>
            <a:cxnLst/>
            <a:rect l="l" t="t" r="r" b="b"/>
            <a:pathLst>
              <a:path w="14709214" h="6083272">
                <a:moveTo>
                  <a:pt x="14709214" y="0"/>
                </a:moveTo>
                <a:lnTo>
                  <a:pt x="0" y="0"/>
                </a:lnTo>
                <a:lnTo>
                  <a:pt x="0" y="6083272"/>
                </a:lnTo>
                <a:lnTo>
                  <a:pt x="14709214" y="6083272"/>
                </a:lnTo>
                <a:lnTo>
                  <a:pt x="1470921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9D352197-42F6-63C8-ACE3-BD0F54533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683928"/>
              </p:ext>
            </p:extLst>
          </p:nvPr>
        </p:nvGraphicFramePr>
        <p:xfrm>
          <a:off x="3940818" y="2409422"/>
          <a:ext cx="5812782" cy="6941815"/>
        </p:xfrm>
        <a:graphic>
          <a:graphicData uri="http://schemas.openxmlformats.org/drawingml/2006/table">
            <a:tbl>
              <a:tblPr/>
              <a:tblGrid>
                <a:gridCol w="1403038">
                  <a:extLst>
                    <a:ext uri="{9D8B030D-6E8A-4147-A177-3AD203B41FA5}">
                      <a16:colId xmlns:a16="http://schemas.microsoft.com/office/drawing/2014/main" val="825340543"/>
                    </a:ext>
                  </a:extLst>
                </a:gridCol>
                <a:gridCol w="2076499">
                  <a:extLst>
                    <a:ext uri="{9D8B030D-6E8A-4147-A177-3AD203B41FA5}">
                      <a16:colId xmlns:a16="http://schemas.microsoft.com/office/drawing/2014/main" val="1067533284"/>
                    </a:ext>
                  </a:extLst>
                </a:gridCol>
                <a:gridCol w="2333245">
                  <a:extLst>
                    <a:ext uri="{9D8B030D-6E8A-4147-A177-3AD203B41FA5}">
                      <a16:colId xmlns:a16="http://schemas.microsoft.com/office/drawing/2014/main" val="1916945316"/>
                    </a:ext>
                  </a:extLst>
                </a:gridCol>
              </a:tblGrid>
              <a:tr h="984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UF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Total de Leis recebidas 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Municípios averiguados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012579"/>
                  </a:ext>
                </a:extLst>
              </a:tr>
              <a:tr h="496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AC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4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2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100699"/>
                  </a:ext>
                </a:extLst>
              </a:tr>
              <a:tr h="496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AL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>
                          <a:effectLst/>
                        </a:rPr>
                        <a:t>12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11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871320"/>
                  </a:ext>
                </a:extLst>
              </a:tr>
              <a:tr h="496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AM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12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12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344669"/>
                  </a:ext>
                </a:extLst>
              </a:tr>
              <a:tr h="496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AP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1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>
                          <a:effectLst/>
                        </a:rPr>
                        <a:t>2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470239"/>
                  </a:ext>
                </a:extLst>
              </a:tr>
              <a:tr h="496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BA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33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4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19451"/>
                  </a:ext>
                </a:extLst>
              </a:tr>
              <a:tr h="496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CE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10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10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4992"/>
                  </a:ext>
                </a:extLst>
              </a:tr>
              <a:tr h="496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ES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8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4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419933"/>
                  </a:ext>
                </a:extLst>
              </a:tr>
              <a:tr h="496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GO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43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33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27149"/>
                  </a:ext>
                </a:extLst>
              </a:tr>
              <a:tr h="496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MA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>
                          <a:effectLst/>
                        </a:rPr>
                        <a:t>22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11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394236"/>
                  </a:ext>
                </a:extLst>
              </a:tr>
              <a:tr h="496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MG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124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83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640977"/>
                  </a:ext>
                </a:extLst>
              </a:tr>
              <a:tr h="496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MS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7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3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090882"/>
                  </a:ext>
                </a:extLst>
              </a:tr>
              <a:tr h="496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MT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>
                          <a:effectLst/>
                        </a:rPr>
                        <a:t>20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11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106773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825C659-26DB-EB9F-6856-58428F5E2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10921"/>
              </p:ext>
            </p:extLst>
          </p:nvPr>
        </p:nvGraphicFramePr>
        <p:xfrm>
          <a:off x="10896600" y="2409422"/>
          <a:ext cx="6011945" cy="6941820"/>
        </p:xfrm>
        <a:graphic>
          <a:graphicData uri="http://schemas.openxmlformats.org/drawingml/2006/table">
            <a:tbl>
              <a:tblPr/>
              <a:tblGrid>
                <a:gridCol w="1522577">
                  <a:extLst>
                    <a:ext uri="{9D8B030D-6E8A-4147-A177-3AD203B41FA5}">
                      <a16:colId xmlns:a16="http://schemas.microsoft.com/office/drawing/2014/main" val="1859366060"/>
                    </a:ext>
                  </a:extLst>
                </a:gridCol>
                <a:gridCol w="1976969">
                  <a:extLst>
                    <a:ext uri="{9D8B030D-6E8A-4147-A177-3AD203B41FA5}">
                      <a16:colId xmlns:a16="http://schemas.microsoft.com/office/drawing/2014/main" val="1411155427"/>
                    </a:ext>
                  </a:extLst>
                </a:gridCol>
                <a:gridCol w="2512399">
                  <a:extLst>
                    <a:ext uri="{9D8B030D-6E8A-4147-A177-3AD203B41FA5}">
                      <a16:colId xmlns:a16="http://schemas.microsoft.com/office/drawing/2014/main" val="1148332242"/>
                    </a:ext>
                  </a:extLst>
                </a:gridCol>
              </a:tblGrid>
              <a:tr h="327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UF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Total de Leis recebidas 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Municípios averiguados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47976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PA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7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1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2643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PB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24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22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32273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>
                          <a:effectLst/>
                        </a:rPr>
                        <a:t>PE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>
                          <a:effectLst/>
                        </a:rPr>
                        <a:t>16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>
                          <a:effectLst/>
                        </a:rPr>
                        <a:t>3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231773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PI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>
                          <a:effectLst/>
                        </a:rPr>
                        <a:t>31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13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664520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>
                          <a:effectLst/>
                        </a:rPr>
                        <a:t>PR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>
                          <a:effectLst/>
                        </a:rPr>
                        <a:t>23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7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43607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RJ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7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7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57248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RN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>
                          <a:effectLst/>
                        </a:rPr>
                        <a:t>11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7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57308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RO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15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9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830929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RR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3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3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139264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RS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>
                          <a:effectLst/>
                        </a:rPr>
                        <a:t>73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57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241061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SC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>
                          <a:effectLst/>
                        </a:rPr>
                        <a:t>11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9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237271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SE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>
                          <a:effectLst/>
                        </a:rPr>
                        <a:t>8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5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686959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SP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77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66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44690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b="1" u="none" strike="noStrike" dirty="0">
                          <a:effectLst/>
                        </a:rPr>
                        <a:t>TO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13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6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502443"/>
                  </a:ext>
                </a:extLst>
              </a:tr>
            </a:tbl>
          </a:graphicData>
        </a:graphic>
      </p:graphicFrame>
      <p:sp>
        <p:nvSpPr>
          <p:cNvPr id="30" name="TextBox 23"/>
          <p:cNvSpPr txBox="1"/>
          <p:nvPr/>
        </p:nvSpPr>
        <p:spPr>
          <a:xfrm>
            <a:off x="3987800" y="538511"/>
            <a:ext cx="13335000" cy="490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92"/>
              </a:lnSpc>
            </a:pPr>
            <a:r>
              <a:rPr lang="en-US" sz="3327" dirty="0">
                <a:solidFill>
                  <a:srgbClr val="222222"/>
                </a:solidFill>
                <a:latin typeface="TT Hoves Bold"/>
              </a:rPr>
              <a:t>Total de Leis dos CMAS </a:t>
            </a:r>
            <a:r>
              <a:rPr lang="en-US" sz="3327" dirty="0" err="1">
                <a:solidFill>
                  <a:srgbClr val="222222"/>
                </a:solidFill>
                <a:latin typeface="TT Hoves Bold"/>
              </a:rPr>
              <a:t>recebidas</a:t>
            </a:r>
            <a:r>
              <a:rPr lang="en-US" sz="3327" dirty="0">
                <a:solidFill>
                  <a:srgbClr val="222222"/>
                </a:solidFill>
                <a:latin typeface="TT Hoves Bold"/>
              </a:rPr>
              <a:t> no </a:t>
            </a:r>
            <a:r>
              <a:rPr lang="en-US" sz="3327" dirty="0" err="1">
                <a:solidFill>
                  <a:srgbClr val="222222"/>
                </a:solidFill>
                <a:latin typeface="TT Hoves Bold"/>
              </a:rPr>
              <a:t>período</a:t>
            </a:r>
            <a:r>
              <a:rPr lang="en-US" sz="3327" dirty="0">
                <a:solidFill>
                  <a:srgbClr val="222222"/>
                </a:solidFill>
                <a:latin typeface="TT Hoves Bold"/>
              </a:rPr>
              <a:t> de 2020 a 2023 </a:t>
            </a:r>
          </a:p>
        </p:txBody>
      </p:sp>
      <p:sp>
        <p:nvSpPr>
          <p:cNvPr id="3" name="Freeform 3"/>
          <p:cNvSpPr/>
          <p:nvPr/>
        </p:nvSpPr>
        <p:spPr>
          <a:xfrm>
            <a:off x="3622742" y="1638300"/>
            <a:ext cx="636151" cy="945950"/>
          </a:xfrm>
          <a:custGeom>
            <a:avLst/>
            <a:gdLst/>
            <a:ahLst/>
            <a:cxnLst/>
            <a:rect l="l" t="t" r="r" b="b"/>
            <a:pathLst>
              <a:path w="636151" h="945950">
                <a:moveTo>
                  <a:pt x="0" y="0"/>
                </a:moveTo>
                <a:lnTo>
                  <a:pt x="636151" y="0"/>
                </a:lnTo>
                <a:lnTo>
                  <a:pt x="636151" y="945950"/>
                </a:lnTo>
                <a:lnTo>
                  <a:pt x="0" y="945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00FDAE6-1406-4466-FBA1-50F4529AAC77}"/>
              </a:ext>
            </a:extLst>
          </p:cNvPr>
          <p:cNvSpPr txBox="1"/>
          <p:nvPr/>
        </p:nvSpPr>
        <p:spPr>
          <a:xfrm>
            <a:off x="7764545" y="1426774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srgbClr val="E72B49"/>
                </a:solidFill>
              </a:rPr>
              <a:t>Total: 616 Leis recebidas 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AE8C713-1FCF-D7CA-215A-81DAD23E097F}"/>
              </a:ext>
            </a:extLst>
          </p:cNvPr>
          <p:cNvGrpSpPr/>
          <p:nvPr/>
        </p:nvGrpSpPr>
        <p:grpSpPr>
          <a:xfrm>
            <a:off x="-1287623" y="9258300"/>
            <a:ext cx="5765006" cy="1028700"/>
            <a:chOff x="0" y="0"/>
            <a:chExt cx="1049690" cy="187305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0DA4188-6A49-4E1A-8ED7-225D84117575}"/>
                </a:ext>
              </a:extLst>
            </p:cNvPr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ECE0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5FAC3F5-0B57-D0DB-975C-AEF44A73F70D}"/>
                </a:ext>
              </a:extLst>
            </p:cNvPr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1544</Words>
  <Application>Microsoft Office PowerPoint</Application>
  <PresentationFormat>Personalizar</PresentationFormat>
  <Paragraphs>307</Paragraphs>
  <Slides>15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Times New Roman</vt:lpstr>
      <vt:lpstr>Open Sans Bold</vt:lpstr>
      <vt:lpstr>Calibri</vt:lpstr>
      <vt:lpstr>Helios Bold</vt:lpstr>
      <vt:lpstr>Aptos</vt:lpstr>
      <vt:lpstr>Helios</vt:lpstr>
      <vt:lpstr>TT Hoves Bold</vt:lpstr>
      <vt:lpstr>Arial</vt:lpstr>
      <vt:lpstr>Office Theme</vt:lpstr>
      <vt:lpstr>Planilha do Microsoft Excel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Company Profile Business Presentation in Red Maroon White Geometric Style</dc:title>
  <dc:creator>Ana Carolina de Souza</dc:creator>
  <cp:lastModifiedBy>Ana Carolina de Souza</cp:lastModifiedBy>
  <cp:revision>4</cp:revision>
  <dcterms:created xsi:type="dcterms:W3CDTF">2006-08-16T00:00:00Z</dcterms:created>
  <dcterms:modified xsi:type="dcterms:W3CDTF">2024-03-04T22:48:44Z</dcterms:modified>
  <dc:identifier>DAF-SjW160M</dc:identifier>
</cp:coreProperties>
</file>