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1" r:id="rId4"/>
  </p:sldMasterIdLst>
  <p:notesMasterIdLst>
    <p:notesMasterId r:id="rId32"/>
  </p:notesMasterIdLst>
  <p:sldIdLst>
    <p:sldId id="589" r:id="rId5"/>
    <p:sldId id="586" r:id="rId6"/>
    <p:sldId id="591" r:id="rId7"/>
    <p:sldId id="559" r:id="rId8"/>
    <p:sldId id="543" r:id="rId9"/>
    <p:sldId id="546" r:id="rId10"/>
    <p:sldId id="556" r:id="rId11"/>
    <p:sldId id="548" r:id="rId12"/>
    <p:sldId id="547" r:id="rId13"/>
    <p:sldId id="571" r:id="rId14"/>
    <p:sldId id="572" r:id="rId15"/>
    <p:sldId id="553" r:id="rId16"/>
    <p:sldId id="550" r:id="rId17"/>
    <p:sldId id="562" r:id="rId18"/>
    <p:sldId id="560" r:id="rId19"/>
    <p:sldId id="568" r:id="rId20"/>
    <p:sldId id="565" r:id="rId21"/>
    <p:sldId id="569" r:id="rId22"/>
    <p:sldId id="566" r:id="rId23"/>
    <p:sldId id="579" r:id="rId24"/>
    <p:sldId id="578" r:id="rId25"/>
    <p:sldId id="582" r:id="rId26"/>
    <p:sldId id="580" r:id="rId27"/>
    <p:sldId id="584" r:id="rId28"/>
    <p:sldId id="583" r:id="rId29"/>
    <p:sldId id="585" r:id="rId30"/>
    <p:sldId id="590" r:id="rId31"/>
  </p:sldIdLst>
  <p:sldSz cx="12192000" cy="6858000"/>
  <p:notesSz cx="6797675" cy="9926638"/>
  <p:embeddedFontLst>
    <p:embeddedFont>
      <p:font typeface="Oswald" panose="00000500000000000000" pitchFamily="2" charset="0"/>
      <p:regular r:id="rId33"/>
      <p:bold r:id="rId34"/>
    </p:embeddedFont>
  </p:embeddedFont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17" userDrawn="1">
          <p15:clr>
            <a:srgbClr val="A4A3A4"/>
          </p15:clr>
        </p15:guide>
        <p15:guide id="3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irley de Lima Samico" initials="SdLS" lastIdx="5" clrIdx="0">
    <p:extLst>
      <p:ext uri="{19B8F6BF-5375-455C-9EA6-DF929625EA0E}">
        <p15:presenceInfo xmlns:p15="http://schemas.microsoft.com/office/powerpoint/2012/main" userId="S-1-5-21-410578342-3907960124-168881747-82311" providerId="AD"/>
      </p:ext>
    </p:extLst>
  </p:cmAuthor>
  <p:cmAuthor id="2" name="Shirley de Lima Samico" initials="Sd" lastIdx="29" clrIdx="1">
    <p:extLst>
      <p:ext uri="{19B8F6BF-5375-455C-9EA6-DF929625EA0E}">
        <p15:presenceInfo xmlns:p15="http://schemas.microsoft.com/office/powerpoint/2012/main" userId="S::shirley.samico@mds.gov.br::d7f4b3e7-81ab-4cc9-ac8a-97e3061a60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23"/>
    <a:srgbClr val="00863D"/>
    <a:srgbClr val="005C2A"/>
    <a:srgbClr val="162746"/>
    <a:srgbClr val="2F5597"/>
    <a:srgbClr val="203864"/>
    <a:srgbClr val="0C7D7A"/>
    <a:srgbClr val="3E5EAB"/>
    <a:srgbClr val="7D3696"/>
    <a:srgbClr val="A71E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75" autoAdjust="0"/>
    <p:restoredTop sz="95652" autoAdjust="0"/>
  </p:normalViewPr>
  <p:slideViewPr>
    <p:cSldViewPr snapToGrid="0">
      <p:cViewPr varScale="1">
        <p:scale>
          <a:sx n="83" d="100"/>
          <a:sy n="83" d="100"/>
        </p:scale>
        <p:origin x="106" y="115"/>
      </p:cViewPr>
      <p:guideLst>
        <p:guide pos="3817"/>
        <p:guide orient="horz" pos="2137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2790" y="96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font" Target="fonts/font2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font" Target="fonts/font1.fntdata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SIM</c:v>
                </c:pt>
              </c:strCache>
            </c:strRef>
          </c:tx>
          <c:spPr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27000">
                  <a:schemeClr val="accent5">
                    <a:lumMod val="75000"/>
                  </a:schemeClr>
                </a:gs>
                <a:gs pos="64000">
                  <a:schemeClr val="accent5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Planilha1!$B$2:$B$11</c:f>
              <c:numCache>
                <c:formatCode>0%</c:formatCode>
                <c:ptCount val="10"/>
                <c:pt idx="0">
                  <c:v>1</c:v>
                </c:pt>
                <c:pt idx="1">
                  <c:v>1</c:v>
                </c:pt>
                <c:pt idx="2" formatCode="0.00%">
                  <c:v>0.96299999999999997</c:v>
                </c:pt>
                <c:pt idx="3" formatCode="0.00%">
                  <c:v>0.88900000000000001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A4-4DA9-B53A-A2A351B7AB75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NÃO</c:v>
                </c:pt>
              </c:strCache>
            </c:strRef>
          </c:tx>
          <c:spPr>
            <a:gradFill>
              <a:gsLst>
                <a:gs pos="0">
                  <a:srgbClr val="FACACF"/>
                </a:gs>
                <a:gs pos="16000">
                  <a:srgbClr val="F79FA7"/>
                </a:gs>
                <a:gs pos="57000">
                  <a:srgbClr val="F25867"/>
                </a:gs>
              </a:gsLst>
              <a:lin ang="5400000" scaled="1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Planilha1!$C$2:$C$11</c:f>
              <c:numCache>
                <c:formatCode>General</c:formatCode>
                <c:ptCount val="10"/>
                <c:pt idx="2" formatCode="0.00%">
                  <c:v>3.6999999999999998E-2</c:v>
                </c:pt>
                <c:pt idx="3" formatCode="0.00%">
                  <c:v>0.111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A4-4DA9-B53A-A2A351B7A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gapDepth val="78"/>
        <c:shape val="box"/>
        <c:axId val="967241807"/>
        <c:axId val="1107585408"/>
        <c:axId val="0"/>
      </c:bar3DChart>
      <c:catAx>
        <c:axId val="9672418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07585408"/>
        <c:crosses val="autoZero"/>
        <c:auto val="1"/>
        <c:lblAlgn val="ctr"/>
        <c:lblOffset val="100"/>
        <c:noMultiLvlLbl val="0"/>
      </c:catAx>
      <c:valAx>
        <c:axId val="11075854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67241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216797366089101"/>
          <c:y val="0.93788232419523099"/>
          <c:w val="0.1074212609578107"/>
          <c:h val="5.27426763814790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SIM</c:v>
                </c:pt>
              </c:strCache>
            </c:strRef>
          </c:tx>
          <c:spPr>
            <a:gradFill>
              <a:gsLst>
                <a:gs pos="15000">
                  <a:schemeClr val="accent5">
                    <a:lumMod val="60000"/>
                    <a:lumOff val="40000"/>
                  </a:schemeClr>
                </a:gs>
                <a:gs pos="47000">
                  <a:schemeClr val="accent5">
                    <a:lumMod val="75000"/>
                  </a:schemeClr>
                </a:gs>
                <a:gs pos="77000">
                  <a:schemeClr val="accent5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Planilha1!$B$2:$B$11</c:f>
              <c:numCache>
                <c:formatCode>0.00%</c:formatCode>
                <c:ptCount val="10"/>
                <c:pt idx="0">
                  <c:v>0.45190000000000002</c:v>
                </c:pt>
                <c:pt idx="1">
                  <c:v>0.51119999999999999</c:v>
                </c:pt>
                <c:pt idx="2">
                  <c:v>0.53339999999999999</c:v>
                </c:pt>
                <c:pt idx="3">
                  <c:v>0.55889999999999995</c:v>
                </c:pt>
                <c:pt idx="4">
                  <c:v>0.56140000000000001</c:v>
                </c:pt>
                <c:pt idx="5">
                  <c:v>0.55020000000000002</c:v>
                </c:pt>
                <c:pt idx="6">
                  <c:v>0.57010000000000005</c:v>
                </c:pt>
                <c:pt idx="7">
                  <c:v>0.57930000000000004</c:v>
                </c:pt>
                <c:pt idx="8">
                  <c:v>0.56710000000000005</c:v>
                </c:pt>
                <c:pt idx="9">
                  <c:v>0.58150000000000002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A4-4DA9-B53A-A2A351B7AB75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NÃO</c:v>
                </c:pt>
              </c:strCache>
            </c:strRef>
          </c:tx>
          <c:spPr>
            <a:gradFill>
              <a:gsLst>
                <a:gs pos="0">
                  <a:srgbClr val="FACACF"/>
                </a:gs>
                <a:gs pos="14000">
                  <a:srgbClr val="F79FA7"/>
                </a:gs>
                <a:gs pos="48000">
                  <a:srgbClr val="F25867"/>
                </a:gs>
              </a:gsLst>
              <a:lin ang="5400000" scaled="1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Planilha1!$C$2:$C$11</c:f>
              <c:numCache>
                <c:formatCode>0.00%</c:formatCode>
                <c:ptCount val="10"/>
                <c:pt idx="0">
                  <c:v>0.54810000000000003</c:v>
                </c:pt>
                <c:pt idx="1">
                  <c:v>0.48880000000000001</c:v>
                </c:pt>
                <c:pt idx="2">
                  <c:v>0.46660000000000001</c:v>
                </c:pt>
                <c:pt idx="3">
                  <c:v>0.44109999999999999</c:v>
                </c:pt>
                <c:pt idx="4">
                  <c:v>0.43859999999999999</c:v>
                </c:pt>
                <c:pt idx="5">
                  <c:v>0.44979999999999998</c:v>
                </c:pt>
                <c:pt idx="6">
                  <c:v>0.4299</c:v>
                </c:pt>
                <c:pt idx="7">
                  <c:v>0.42070000000000002</c:v>
                </c:pt>
                <c:pt idx="8">
                  <c:v>0.43259999999999998</c:v>
                </c:pt>
                <c:pt idx="9">
                  <c:v>0.41849999999999998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A4-4DA9-B53A-A2A351B7A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gapDepth val="78"/>
        <c:shape val="box"/>
        <c:axId val="967241807"/>
        <c:axId val="1107585408"/>
        <c:axId val="0"/>
      </c:bar3DChart>
      <c:catAx>
        <c:axId val="9672418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07585408"/>
        <c:crosses val="autoZero"/>
        <c:auto val="1"/>
        <c:lblAlgn val="ctr"/>
        <c:lblOffset val="100"/>
        <c:noMultiLvlLbl val="0"/>
      </c:catAx>
      <c:valAx>
        <c:axId val="1107585408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967241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SIM</c:v>
                </c:pt>
              </c:strCache>
            </c:strRef>
          </c:tx>
          <c:spPr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27000">
                  <a:schemeClr val="accent5">
                    <a:lumMod val="75000"/>
                  </a:schemeClr>
                </a:gs>
                <a:gs pos="64000">
                  <a:schemeClr val="accent5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Planilha1!$A$2:$A$10</c:f>
              <c:numCache>
                <c:formatCode>General</c:formatCode>
                <c:ptCount val="9"/>
                <c:pt idx="0">
                  <c:v>2012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Planilha1!$B$2:$B$10</c:f>
              <c:numCache>
                <c:formatCode>0%</c:formatCode>
                <c:ptCount val="9"/>
                <c:pt idx="0">
                  <c:v>1</c:v>
                </c:pt>
                <c:pt idx="1">
                  <c:v>1</c:v>
                </c:pt>
                <c:pt idx="2" formatCode="0.00%">
                  <c:v>0.875</c:v>
                </c:pt>
                <c:pt idx="3">
                  <c:v>1</c:v>
                </c:pt>
                <c:pt idx="4">
                  <c:v>1</c:v>
                </c:pt>
                <c:pt idx="5" formatCode="0.00%">
                  <c:v>0.92</c:v>
                </c:pt>
                <c:pt idx="6" formatCode="0.00%">
                  <c:v>0.83330000000000004</c:v>
                </c:pt>
                <c:pt idx="7" formatCode="0.00%">
                  <c:v>0.88</c:v>
                </c:pt>
                <c:pt idx="8" formatCode="0.00%">
                  <c:v>0.92310000000000003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A4-4DA9-B53A-A2A351B7AB75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NÃO</c:v>
                </c:pt>
              </c:strCache>
            </c:strRef>
          </c:tx>
          <c:spPr>
            <a:gradFill>
              <a:gsLst>
                <a:gs pos="0">
                  <a:srgbClr val="FACACF"/>
                </a:gs>
                <a:gs pos="16000">
                  <a:srgbClr val="F79FA7"/>
                </a:gs>
                <a:gs pos="57000">
                  <a:srgbClr val="F25867"/>
                </a:gs>
              </a:gsLst>
              <a:lin ang="5400000" scaled="1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Planilha1!$A$2:$A$10</c:f>
              <c:numCache>
                <c:formatCode>General</c:formatCode>
                <c:ptCount val="9"/>
                <c:pt idx="0">
                  <c:v>2012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Planilha1!$C$2:$C$10</c:f>
              <c:numCache>
                <c:formatCode>General</c:formatCode>
                <c:ptCount val="9"/>
                <c:pt idx="2" formatCode="0.00%">
                  <c:v>0.125</c:v>
                </c:pt>
                <c:pt idx="5" formatCode="0.00%">
                  <c:v>0.08</c:v>
                </c:pt>
                <c:pt idx="6" formatCode="0.00%">
                  <c:v>0.16669999999999999</c:v>
                </c:pt>
                <c:pt idx="7" formatCode="0.00%">
                  <c:v>0.12</c:v>
                </c:pt>
                <c:pt idx="8" formatCode="0.00%">
                  <c:v>7.6899999999999996E-2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A4-4DA9-B53A-A2A351B7A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gapDepth val="78"/>
        <c:shape val="box"/>
        <c:axId val="967241807"/>
        <c:axId val="1107585408"/>
        <c:axId val="0"/>
      </c:bar3DChart>
      <c:catAx>
        <c:axId val="9672418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07585408"/>
        <c:crosses val="autoZero"/>
        <c:auto val="1"/>
        <c:lblAlgn val="ctr"/>
        <c:lblOffset val="100"/>
        <c:noMultiLvlLbl val="0"/>
      </c:catAx>
      <c:valAx>
        <c:axId val="11075854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67241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SIM</c:v>
                </c:pt>
              </c:strCache>
            </c:strRef>
          </c:tx>
          <c:spPr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35000">
                  <a:schemeClr val="accent5">
                    <a:lumMod val="75000"/>
                  </a:schemeClr>
                </a:gs>
                <a:gs pos="72000">
                  <a:schemeClr val="accent5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Planilha1!$B$2:$B$9</c:f>
              <c:numCache>
                <c:formatCode>0.00%</c:formatCode>
                <c:ptCount val="8"/>
                <c:pt idx="0">
                  <c:v>0.22889999999999999</c:v>
                </c:pt>
                <c:pt idx="1">
                  <c:v>0.22725999999999999</c:v>
                </c:pt>
                <c:pt idx="2">
                  <c:v>0.20877999999999999</c:v>
                </c:pt>
                <c:pt idx="3">
                  <c:v>0.22103</c:v>
                </c:pt>
                <c:pt idx="4">
                  <c:v>0.21779000000000001</c:v>
                </c:pt>
                <c:pt idx="5">
                  <c:v>0.19672000000000001</c:v>
                </c:pt>
                <c:pt idx="6">
                  <c:v>0.19359000000000001</c:v>
                </c:pt>
                <c:pt idx="7">
                  <c:v>0.19283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A4-4DA9-B53A-A2A351B7AB75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NÃO</c:v>
                </c:pt>
              </c:strCache>
            </c:strRef>
          </c:tx>
          <c:spPr>
            <a:gradFill>
              <a:gsLst>
                <a:gs pos="0">
                  <a:srgbClr val="FACACF"/>
                </a:gs>
                <a:gs pos="16000">
                  <a:srgbClr val="F79FA7"/>
                </a:gs>
                <a:gs pos="57000">
                  <a:srgbClr val="F25867"/>
                </a:gs>
              </a:gsLst>
              <a:lin ang="5400000" scaled="1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Planilha1!$C$2:$C$9</c:f>
              <c:numCache>
                <c:formatCode>0.00%</c:formatCode>
                <c:ptCount val="8"/>
                <c:pt idx="0">
                  <c:v>0.77103999999999995</c:v>
                </c:pt>
                <c:pt idx="1">
                  <c:v>0.77273999999999998</c:v>
                </c:pt>
                <c:pt idx="2">
                  <c:v>0.79122000000000003</c:v>
                </c:pt>
                <c:pt idx="3">
                  <c:v>0.77897000000000005</c:v>
                </c:pt>
                <c:pt idx="4">
                  <c:v>0.78220999999999996</c:v>
                </c:pt>
                <c:pt idx="5">
                  <c:v>0.80327999999999999</c:v>
                </c:pt>
                <c:pt idx="6">
                  <c:v>0.80640999999999996</c:v>
                </c:pt>
                <c:pt idx="7">
                  <c:v>0.80717000000000005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A4-4DA9-B53A-A2A351B7A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gapDepth val="78"/>
        <c:shape val="box"/>
        <c:axId val="967241807"/>
        <c:axId val="1107585408"/>
        <c:axId val="0"/>
      </c:bar3DChart>
      <c:catAx>
        <c:axId val="9672418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07585408"/>
        <c:crosses val="autoZero"/>
        <c:auto val="1"/>
        <c:lblAlgn val="ctr"/>
        <c:lblOffset val="100"/>
        <c:noMultiLvlLbl val="0"/>
      </c:catAx>
      <c:valAx>
        <c:axId val="1107585408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967241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216797366089101"/>
          <c:y val="0.93788232419523099"/>
          <c:w val="0.1074212609578107"/>
          <c:h val="6.21176758047689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SIM</c:v>
                </c:pt>
              </c:strCache>
            </c:strRef>
          </c:tx>
          <c:spPr>
            <a:gradFill>
              <a:gsLst>
                <a:gs pos="15000">
                  <a:schemeClr val="accent5">
                    <a:lumMod val="60000"/>
                    <a:lumOff val="40000"/>
                  </a:schemeClr>
                </a:gs>
                <a:gs pos="47000">
                  <a:schemeClr val="accent5">
                    <a:lumMod val="75000"/>
                  </a:schemeClr>
                </a:gs>
                <a:gs pos="77000">
                  <a:schemeClr val="accent5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Planilha1!$B$2:$B$13</c:f>
              <c:numCache>
                <c:formatCode>0.00%</c:formatCode>
                <c:ptCount val="12"/>
                <c:pt idx="0">
                  <c:v>0.43259999999999998</c:v>
                </c:pt>
                <c:pt idx="1">
                  <c:v>0.4854</c:v>
                </c:pt>
                <c:pt idx="2">
                  <c:v>0.48620000000000002</c:v>
                </c:pt>
                <c:pt idx="3">
                  <c:v>0.52470000000000006</c:v>
                </c:pt>
                <c:pt idx="4" formatCode="0%">
                  <c:v>0.54684999999999995</c:v>
                </c:pt>
                <c:pt idx="5">
                  <c:v>0.59172000000000002</c:v>
                </c:pt>
                <c:pt idx="6" formatCode="0%">
                  <c:v>0.58079999999999998</c:v>
                </c:pt>
                <c:pt idx="7" formatCode="0%">
                  <c:v>0.58784000000000003</c:v>
                </c:pt>
                <c:pt idx="8">
                  <c:v>0.62436000000000003</c:v>
                </c:pt>
                <c:pt idx="9">
                  <c:v>0.98207999999999995</c:v>
                </c:pt>
                <c:pt idx="10">
                  <c:v>0.70772000000000002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82-4B99-9C59-1317C41F93B6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NÃO</c:v>
                </c:pt>
              </c:strCache>
            </c:strRef>
          </c:tx>
          <c:spPr>
            <a:gradFill>
              <a:gsLst>
                <a:gs pos="0">
                  <a:srgbClr val="FACACF"/>
                </a:gs>
                <a:gs pos="14000">
                  <a:srgbClr val="F79FA7"/>
                </a:gs>
                <a:gs pos="48000">
                  <a:srgbClr val="F25867"/>
                </a:gs>
              </a:gsLst>
              <a:lin ang="5400000" scaled="1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Planilha1!$C$2:$C$13</c:f>
              <c:numCache>
                <c:formatCode>0.00%</c:formatCode>
                <c:ptCount val="12"/>
                <c:pt idx="0">
                  <c:v>0.56740000000000002</c:v>
                </c:pt>
                <c:pt idx="1">
                  <c:v>0.51459999999999995</c:v>
                </c:pt>
                <c:pt idx="2">
                  <c:v>0.51380000000000003</c:v>
                </c:pt>
                <c:pt idx="3">
                  <c:v>0.4753</c:v>
                </c:pt>
                <c:pt idx="4">
                  <c:v>0.45315</c:v>
                </c:pt>
                <c:pt idx="5">
                  <c:v>0.40827999999999998</c:v>
                </c:pt>
                <c:pt idx="6">
                  <c:v>0.41920000000000002</c:v>
                </c:pt>
                <c:pt idx="7">
                  <c:v>0.41216000000000003</c:v>
                </c:pt>
                <c:pt idx="8">
                  <c:v>0.37563999999999997</c:v>
                </c:pt>
                <c:pt idx="9">
                  <c:v>1.7919999999999998E-2</c:v>
                </c:pt>
                <c:pt idx="10">
                  <c:v>0.29277999999999998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82-4B99-9C59-1317C41F93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gapDepth val="78"/>
        <c:shape val="box"/>
        <c:axId val="967241807"/>
        <c:axId val="1107585408"/>
        <c:axId val="0"/>
      </c:bar3DChart>
      <c:catAx>
        <c:axId val="9672418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07585408"/>
        <c:crosses val="autoZero"/>
        <c:auto val="1"/>
        <c:lblAlgn val="ctr"/>
        <c:lblOffset val="100"/>
        <c:noMultiLvlLbl val="0"/>
      </c:catAx>
      <c:valAx>
        <c:axId val="1107585408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967241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306321489488649"/>
          <c:y val="0.9406346821712509"/>
          <c:w val="0.10310329515715604"/>
          <c:h val="5.0405713123686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538309-43CE-4E36-A469-48F0A8AC14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D7AA12E-FA12-4BAB-95F7-37AF31F4A5FC}">
      <dgm:prSet/>
      <dgm:spPr>
        <a:solidFill>
          <a:srgbClr val="002060"/>
        </a:solidFill>
      </dgm:spPr>
      <dgm:t>
        <a:bodyPr/>
        <a:lstStyle/>
        <a:p>
          <a:r>
            <a:rPr lang="pt-BR" b="1"/>
            <a:t>RESOLUÇÃO CNAS nº 100/2023</a:t>
          </a:r>
          <a:endParaRPr lang="pt-BR"/>
        </a:p>
      </dgm:t>
    </dgm:pt>
    <dgm:pt modelId="{9F7B5899-BCFB-4230-AFF2-9ADCDD46FED1}" type="parTrans" cxnId="{FDDEB88E-1806-46F2-88DE-FD38F4165642}">
      <dgm:prSet/>
      <dgm:spPr/>
      <dgm:t>
        <a:bodyPr/>
        <a:lstStyle/>
        <a:p>
          <a:endParaRPr lang="pt-BR"/>
        </a:p>
      </dgm:t>
    </dgm:pt>
    <dgm:pt modelId="{31DCBD1F-C6E9-484A-96E1-14ACB6A24B49}" type="sibTrans" cxnId="{FDDEB88E-1806-46F2-88DE-FD38F4165642}">
      <dgm:prSet/>
      <dgm:spPr/>
      <dgm:t>
        <a:bodyPr/>
        <a:lstStyle/>
        <a:p>
          <a:endParaRPr lang="pt-BR"/>
        </a:p>
      </dgm:t>
    </dgm:pt>
    <dgm:pt modelId="{B27A1FBE-A980-4E93-B4AB-0348D45A6D10}">
      <dgm:prSet/>
      <dgm:spPr/>
      <dgm:t>
        <a:bodyPr/>
        <a:lstStyle/>
        <a:p>
          <a:r>
            <a:rPr lang="pt-BR" b="1"/>
            <a:t>RESOLUÇÃO CNAS nº 99/2023</a:t>
          </a:r>
          <a:endParaRPr lang="pt-BR"/>
        </a:p>
      </dgm:t>
    </dgm:pt>
    <dgm:pt modelId="{BB84A63A-4E5C-4622-8229-D61373B81D2E}" type="parTrans" cxnId="{68FE7FC8-3880-4D60-B02D-44A814E4CB9F}">
      <dgm:prSet/>
      <dgm:spPr/>
      <dgm:t>
        <a:bodyPr/>
        <a:lstStyle/>
        <a:p>
          <a:endParaRPr lang="pt-BR"/>
        </a:p>
      </dgm:t>
    </dgm:pt>
    <dgm:pt modelId="{53473EF7-57A1-4914-AFE2-592A8758A24E}" type="sibTrans" cxnId="{68FE7FC8-3880-4D60-B02D-44A814E4CB9F}">
      <dgm:prSet/>
      <dgm:spPr/>
      <dgm:t>
        <a:bodyPr/>
        <a:lstStyle/>
        <a:p>
          <a:endParaRPr lang="pt-BR"/>
        </a:p>
      </dgm:t>
    </dgm:pt>
    <dgm:pt modelId="{C30B81A8-38E7-4F8E-8AC5-8EB706FAEF13}" type="pres">
      <dgm:prSet presAssocID="{AD538309-43CE-4E36-A469-48F0A8AC1469}" presName="linear" presStyleCnt="0">
        <dgm:presLayoutVars>
          <dgm:animLvl val="lvl"/>
          <dgm:resizeHandles val="exact"/>
        </dgm:presLayoutVars>
      </dgm:prSet>
      <dgm:spPr/>
    </dgm:pt>
    <dgm:pt modelId="{A79FD27F-0DE1-4E9C-ABF6-269B6CCC3F04}" type="pres">
      <dgm:prSet presAssocID="{CD7AA12E-FA12-4BAB-95F7-37AF31F4A5F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5DE8332-29BF-4314-A1E4-8A9C59ED9823}" type="pres">
      <dgm:prSet presAssocID="{31DCBD1F-C6E9-484A-96E1-14ACB6A24B49}" presName="spacer" presStyleCnt="0"/>
      <dgm:spPr/>
    </dgm:pt>
    <dgm:pt modelId="{E3E1206E-5601-4230-88B8-27060C5EF575}" type="pres">
      <dgm:prSet presAssocID="{B27A1FBE-A980-4E93-B4AB-0348D45A6D1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1B3C21A-80B7-4FBB-90B6-7DC16C4AFCB4}" type="presOf" srcId="{CD7AA12E-FA12-4BAB-95F7-37AF31F4A5FC}" destId="{A79FD27F-0DE1-4E9C-ABF6-269B6CCC3F04}" srcOrd="0" destOrd="0" presId="urn:microsoft.com/office/officeart/2005/8/layout/vList2"/>
    <dgm:cxn modelId="{BB977F75-EE2E-490A-B7C0-306E1F6D5F37}" type="presOf" srcId="{AD538309-43CE-4E36-A469-48F0A8AC1469}" destId="{C30B81A8-38E7-4F8E-8AC5-8EB706FAEF13}" srcOrd="0" destOrd="0" presId="urn:microsoft.com/office/officeart/2005/8/layout/vList2"/>
    <dgm:cxn modelId="{C8BB8C8B-B357-4B3D-BD08-A40AEA04BFC4}" type="presOf" srcId="{B27A1FBE-A980-4E93-B4AB-0348D45A6D10}" destId="{E3E1206E-5601-4230-88B8-27060C5EF575}" srcOrd="0" destOrd="0" presId="urn:microsoft.com/office/officeart/2005/8/layout/vList2"/>
    <dgm:cxn modelId="{FDDEB88E-1806-46F2-88DE-FD38F4165642}" srcId="{AD538309-43CE-4E36-A469-48F0A8AC1469}" destId="{CD7AA12E-FA12-4BAB-95F7-37AF31F4A5FC}" srcOrd="0" destOrd="0" parTransId="{9F7B5899-BCFB-4230-AFF2-9ADCDD46FED1}" sibTransId="{31DCBD1F-C6E9-484A-96E1-14ACB6A24B49}"/>
    <dgm:cxn modelId="{68FE7FC8-3880-4D60-B02D-44A814E4CB9F}" srcId="{AD538309-43CE-4E36-A469-48F0A8AC1469}" destId="{B27A1FBE-A980-4E93-B4AB-0348D45A6D10}" srcOrd="1" destOrd="0" parTransId="{BB84A63A-4E5C-4622-8229-D61373B81D2E}" sibTransId="{53473EF7-57A1-4914-AFE2-592A8758A24E}"/>
    <dgm:cxn modelId="{E4A251ED-FC6A-4BFC-AEEC-84523B09366F}" type="presParOf" srcId="{C30B81A8-38E7-4F8E-8AC5-8EB706FAEF13}" destId="{A79FD27F-0DE1-4E9C-ABF6-269B6CCC3F04}" srcOrd="0" destOrd="0" presId="urn:microsoft.com/office/officeart/2005/8/layout/vList2"/>
    <dgm:cxn modelId="{592D4AD4-9AC8-42B8-AD2C-52BE1CAFDBD8}" type="presParOf" srcId="{C30B81A8-38E7-4F8E-8AC5-8EB706FAEF13}" destId="{D5DE8332-29BF-4314-A1E4-8A9C59ED9823}" srcOrd="1" destOrd="0" presId="urn:microsoft.com/office/officeart/2005/8/layout/vList2"/>
    <dgm:cxn modelId="{9870B007-6F91-4D69-9E60-E5515DB05171}" type="presParOf" srcId="{C30B81A8-38E7-4F8E-8AC5-8EB706FAEF13}" destId="{E3E1206E-5601-4230-88B8-27060C5EF575}" srcOrd="2" destOrd="0" presId="urn:microsoft.com/office/officeart/2005/8/layout/vList2"/>
  </dgm:cxnLst>
  <dgm:bg>
    <a:solidFill>
      <a:schemeClr val="accent4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FD27F-0DE1-4E9C-ABF6-269B6CCC3F04}">
      <dsp:nvSpPr>
        <dsp:cNvPr id="0" name=""/>
        <dsp:cNvSpPr/>
      </dsp:nvSpPr>
      <dsp:spPr>
        <a:xfrm>
          <a:off x="0" y="377290"/>
          <a:ext cx="9929090" cy="134316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600" b="1" kern="1200"/>
            <a:t>RESOLUÇÃO CNAS nº 100/2023</a:t>
          </a:r>
          <a:endParaRPr lang="pt-BR" sz="5600" kern="1200"/>
        </a:p>
      </dsp:txBody>
      <dsp:txXfrm>
        <a:off x="65568" y="442858"/>
        <a:ext cx="9797954" cy="1212024"/>
      </dsp:txXfrm>
    </dsp:sp>
    <dsp:sp modelId="{E3E1206E-5601-4230-88B8-27060C5EF575}">
      <dsp:nvSpPr>
        <dsp:cNvPr id="0" name=""/>
        <dsp:cNvSpPr/>
      </dsp:nvSpPr>
      <dsp:spPr>
        <a:xfrm>
          <a:off x="0" y="1881731"/>
          <a:ext cx="9929090" cy="1343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600" b="1" kern="1200"/>
            <a:t>RESOLUÇÃO CNAS nº 99/2023</a:t>
          </a:r>
          <a:endParaRPr lang="pt-BR" sz="5600" kern="1200"/>
        </a:p>
      </dsp:txBody>
      <dsp:txXfrm>
        <a:off x="65568" y="1947299"/>
        <a:ext cx="9797954" cy="1212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9C6CB-8F0E-4300-8650-00459D2626CB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2C19B-B75C-4EA2-8DD9-EEB80B9C49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20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F4C588-E8F7-DB1D-8C01-AB2B57AC5E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DBC8B7F4-9367-D3AB-DE07-CACC2F130E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174668DD-8B1B-F294-A541-B9F5D7DDE4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74E7A0B-8C7B-0E5A-96D1-527DF78448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031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8463DE-AB01-08F1-7118-ED73FA35F1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C247A372-D202-0055-9597-6A1757E446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6298E8C7-17CD-0ECC-424D-05BEC976C2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Temos 12 CMAS que não são criados em Lei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2252F6B-FF53-4546-302B-31234226D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63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623B67-BBC5-7908-A981-005C2E8220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E4BF3D74-911A-8922-E9C6-5E38EE4525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E6D33FA8-C24B-EAE6-0005-AF098CE4A4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4A902AA-22EE-1952-5858-0790856EFD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764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10A105-43D2-1C16-ED0F-E127BB7C6F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38B678A7-6F17-3CA1-0BA3-3391A325E8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5F59E0F6-F7E8-CF04-9659-2F47D4D041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44F2362-ABCB-CBB3-E339-AB6A2F4959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751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EAEAEF-C729-11E2-464A-DC86B9B595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AA69CA4B-0A23-80E2-B912-9E739C4F39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12576D43-B125-226C-1F22-9E6E165DD2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6E98EB9-2CDD-52B6-C250-E368900920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659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009269-F053-7FB7-79BB-9DB56C4994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10D86789-AD50-9023-6CB6-35A0BF1937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99F50128-BEBD-26AE-E020-19095D4FC3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5BB4873-7F24-E830-5B82-EE421E6F9B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484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7E7592-C625-DB13-7FF3-F07E0D4D0C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0B6CE80C-5A2A-6039-51B8-CB343DF988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521D9EC1-0D1E-484A-B189-0C5084E912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D31F5C6-21E3-A4F6-799B-756D2E6D41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5084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FF7402-56C3-202A-8A89-6387B03F4E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54B081A1-AAE9-28B8-E310-818C0FD4A5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55014E2D-761B-7227-A41E-B524099C3D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D220C40-2600-2576-1A59-FAF23918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3256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5C834C-D5EC-A7C4-94E5-628BB62B41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09A40890-7580-BC4D-3654-C7405FCAC2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638EBB37-B8CA-D9DA-D915-ABE8CD9290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60A4DDF-FE83-0B33-93A0-C6122DB719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1295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492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393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83D509-DB2D-E1B0-40C1-68F359A627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A6B296A8-CC8C-A860-ABEA-C9C092E050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107B564B-8A2A-A845-70BC-E0A2ADF6CE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D0AD4F5-92C2-FF33-E094-0CAB650293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02174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0816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7467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6360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3344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8998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7AFB94-12D9-A72C-742D-2023FDA95A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A53357A2-898A-18F7-12B2-A7326A06DC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234E48E9-D827-49CA-B52F-6414F65A10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DBAF676-330A-EE8D-5927-5AA53E04FF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687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3EE915-EDBB-A8BA-65FE-024EF78367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72D64410-DF23-42F6-CB83-032C03F844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86B6B6F9-1FDE-1B05-196E-1767390250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C16CC4C-EEAC-183B-FC1F-B6E5496A69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869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1CA506-1835-54EB-3030-0B4EEEDC30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60A2E60C-0156-E138-485E-AD8427B4E4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D75F9B98-B83C-362B-7A18-8134C58DE9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Colocar </a:t>
            </a:r>
            <a:r>
              <a:rPr lang="pt-BR" dirty="0" err="1"/>
              <a:t>obs</a:t>
            </a:r>
            <a:r>
              <a:rPr lang="pt-BR" dirty="0"/>
              <a:t> das quantidades dos que não responderam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42B5198-52BE-84A9-6076-839700CA03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481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7C925-CF15-B63E-DAD6-0BD011451B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84365834-0AB1-466E-7EAF-C1AAF11B63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845D61FE-7294-B59E-B8C5-6EA32F8B4D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A91DB1A-2042-921C-555C-79594DFA19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819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F6257B-A551-0DD4-95CC-1F4B92747D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FFFD1C58-CE8A-7ACC-79AB-D83A8B3604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E55D9EA7-A21D-8918-326F-CCC72F80BC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1BAFD73-71D9-D70F-B1D3-AB89BF0744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751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AA3E8A-CC80-4929-28FC-1F44856E4A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41550051-9CD7-DB41-1E56-6D62ECFB19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F655C626-A95C-74C0-2CFB-95B271C413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DE6FB0-F4A4-79D2-17D0-20BBE9576E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730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B4A713-A9B9-AD4D-767D-4160BBAC9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1AABC994-4830-2E4A-90E7-A7DC1C95BE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0D2EF925-C50B-E4DF-090F-16DADB62A5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DD80E5-E49B-8519-C90E-3AB3348A52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472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6C8CB2-2536-75A1-C613-1DCBFA24FC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50E7B5A4-28B5-F270-BFF3-8597C1A152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5E17F2D9-E556-3F96-35A7-FBF0448059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Todos os conselhos Estaduais possuem Lei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C4FA19B-5ABB-967A-BE2E-804975584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C19B-B75C-4EA2-8DD9-EEB80B9C495B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16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639A-68A4-4358-8B22-86E6B54CDA5D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8BBE-3947-4B7E-8FDC-C82513951D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90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639A-68A4-4358-8B22-86E6B54CDA5D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8BBE-3947-4B7E-8FDC-C82513951D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42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639A-68A4-4358-8B22-86E6B54CDA5D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8BBE-3947-4B7E-8FDC-C82513951D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5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639A-68A4-4358-8B22-86E6B54CDA5D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8BBE-3947-4B7E-8FDC-C82513951D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41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639A-68A4-4358-8B22-86E6B54CDA5D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8BBE-3947-4B7E-8FDC-C82513951D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4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639A-68A4-4358-8B22-86E6B54CDA5D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8BBE-3947-4B7E-8FDC-C82513951D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26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639A-68A4-4358-8B22-86E6B54CDA5D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8BBE-3947-4B7E-8FDC-C82513951D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71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639A-68A4-4358-8B22-86E6B54CDA5D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8BBE-3947-4B7E-8FDC-C82513951D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13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639A-68A4-4358-8B22-86E6B54CDA5D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8BBE-3947-4B7E-8FDC-C82513951D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32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639A-68A4-4358-8B22-86E6B54CDA5D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8BBE-3947-4B7E-8FDC-C82513951D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87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639A-68A4-4358-8B22-86E6B54CDA5D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8BBE-3947-4B7E-8FDC-C82513951D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838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9639A-68A4-4358-8B22-86E6B54CDA5D}" type="datetimeFigureOut">
              <a:rPr lang="pt-BR" smtClean="0"/>
              <a:t>04/03/2024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28BBE-3947-4B7E-8FDC-C82513951D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3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4516472-FD31-B86C-430C-A85E9EBE1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520" y="929962"/>
            <a:ext cx="5600960" cy="215805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0DF9BE6-12C3-47B0-56C9-CFC5A10518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047" y="4054324"/>
            <a:ext cx="3356881" cy="95910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8CA5909-70B9-4181-4431-7A783245F9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8364" y="5686261"/>
            <a:ext cx="2943636" cy="117173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0881E31-54E6-8274-0D2F-52356536D8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15260" y="0"/>
            <a:ext cx="2076740" cy="165758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E4F1212A-8845-84DB-57B1-BF0DDF643E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295581" cy="172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36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96F1B7-98C2-2E53-352D-AECF7A7081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1A1E4AB5-C008-E373-C99E-D3C3A8ED3ED6}"/>
              </a:ext>
            </a:extLst>
          </p:cNvPr>
          <p:cNvSpPr/>
          <p:nvPr/>
        </p:nvSpPr>
        <p:spPr>
          <a:xfrm rot="20815845">
            <a:off x="3113911" y="1125950"/>
            <a:ext cx="5554822" cy="5139351"/>
          </a:xfrm>
          <a:prstGeom prst="roundRect">
            <a:avLst/>
          </a:prstGeom>
          <a:gradFill>
            <a:gsLst>
              <a:gs pos="17000">
                <a:schemeClr val="accent4">
                  <a:lumMod val="20000"/>
                  <a:lumOff val="80000"/>
                </a:schemeClr>
              </a:gs>
              <a:gs pos="95000">
                <a:schemeClr val="accent4">
                  <a:lumMod val="60000"/>
                  <a:lumOff val="40000"/>
                </a:schemeClr>
              </a:gs>
              <a:gs pos="67000">
                <a:schemeClr val="accent4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604917D-C71C-5D6B-167C-5A3B4636A6A4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2BAE8B0-9A26-7F47-4326-9048FD907EB8}"/>
              </a:ext>
            </a:extLst>
          </p:cNvPr>
          <p:cNvSpPr/>
          <p:nvPr/>
        </p:nvSpPr>
        <p:spPr>
          <a:xfrm rot="20793519">
            <a:off x="3366797" y="1042655"/>
            <a:ext cx="3971813" cy="757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Ano da Lei dos Conselhos Estaduais</a:t>
            </a:r>
          </a:p>
        </p:txBody>
      </p:sp>
      <p:sp>
        <p:nvSpPr>
          <p:cNvPr id="28" name="Forma Livre: Forma 27">
            <a:extLst>
              <a:ext uri="{FF2B5EF4-FFF2-40B4-BE49-F238E27FC236}">
                <a16:creationId xmlns:a16="http://schemas.microsoft.com/office/drawing/2014/main" id="{1E8E97F0-A650-F622-D92A-E5E1C5974AAC}"/>
              </a:ext>
            </a:extLst>
          </p:cNvPr>
          <p:cNvSpPr/>
          <p:nvPr/>
        </p:nvSpPr>
        <p:spPr>
          <a:xfrm>
            <a:off x="4407659" y="2685766"/>
            <a:ext cx="2096300" cy="4067176"/>
          </a:xfrm>
          <a:custGeom>
            <a:avLst/>
            <a:gdLst>
              <a:gd name="connsiteX0" fmla="*/ 2043113 w 2049464"/>
              <a:gd name="connsiteY0" fmla="*/ 0 h 4067176"/>
              <a:gd name="connsiteX1" fmla="*/ 2049464 w 2049464"/>
              <a:gd name="connsiteY1" fmla="*/ 319 h 4067176"/>
              <a:gd name="connsiteX2" fmla="*/ 2049464 w 2049464"/>
              <a:gd name="connsiteY2" fmla="*/ 1036147 h 4067176"/>
              <a:gd name="connsiteX3" fmla="*/ 2043112 w 2049464"/>
              <a:gd name="connsiteY3" fmla="*/ 1035829 h 4067176"/>
              <a:gd name="connsiteX4" fmla="*/ 1035828 w 2049464"/>
              <a:gd name="connsiteY4" fmla="*/ 2033588 h 4067176"/>
              <a:gd name="connsiteX5" fmla="*/ 2043112 w 2049464"/>
              <a:gd name="connsiteY5" fmla="*/ 3031347 h 4067176"/>
              <a:gd name="connsiteX6" fmla="*/ 2049464 w 2049464"/>
              <a:gd name="connsiteY6" fmla="*/ 3031030 h 4067176"/>
              <a:gd name="connsiteX7" fmla="*/ 2049464 w 2049464"/>
              <a:gd name="connsiteY7" fmla="*/ 4066857 h 4067176"/>
              <a:gd name="connsiteX8" fmla="*/ 2043113 w 2049464"/>
              <a:gd name="connsiteY8" fmla="*/ 4067176 h 4067176"/>
              <a:gd name="connsiteX9" fmla="*/ 0 w 2049464"/>
              <a:gd name="connsiteY9" fmla="*/ 2033588 h 4067176"/>
              <a:gd name="connsiteX10" fmla="*/ 2043113 w 2049464"/>
              <a:gd name="connsiteY10" fmla="*/ 0 h 4067176"/>
              <a:gd name="connsiteX0" fmla="*/ 2043113 w 2079282"/>
              <a:gd name="connsiteY0" fmla="*/ 0 h 4067176"/>
              <a:gd name="connsiteX1" fmla="*/ 2049464 w 2079282"/>
              <a:gd name="connsiteY1" fmla="*/ 319 h 4067176"/>
              <a:gd name="connsiteX2" fmla="*/ 2049464 w 2079282"/>
              <a:gd name="connsiteY2" fmla="*/ 1036147 h 4067176"/>
              <a:gd name="connsiteX3" fmla="*/ 2043112 w 2079282"/>
              <a:gd name="connsiteY3" fmla="*/ 1035829 h 4067176"/>
              <a:gd name="connsiteX4" fmla="*/ 1035828 w 2079282"/>
              <a:gd name="connsiteY4" fmla="*/ 2033588 h 4067176"/>
              <a:gd name="connsiteX5" fmla="*/ 2043112 w 2079282"/>
              <a:gd name="connsiteY5" fmla="*/ 3031347 h 4067176"/>
              <a:gd name="connsiteX6" fmla="*/ 2079282 w 2079282"/>
              <a:gd name="connsiteY6" fmla="*/ 3031030 h 4067176"/>
              <a:gd name="connsiteX7" fmla="*/ 2049464 w 2079282"/>
              <a:gd name="connsiteY7" fmla="*/ 4066857 h 4067176"/>
              <a:gd name="connsiteX8" fmla="*/ 2043113 w 2079282"/>
              <a:gd name="connsiteY8" fmla="*/ 4067176 h 4067176"/>
              <a:gd name="connsiteX9" fmla="*/ 0 w 2079282"/>
              <a:gd name="connsiteY9" fmla="*/ 2033588 h 4067176"/>
              <a:gd name="connsiteX10" fmla="*/ 2043113 w 2079282"/>
              <a:gd name="connsiteY10" fmla="*/ 0 h 4067176"/>
              <a:gd name="connsiteX0" fmla="*/ 2043113 w 2119038"/>
              <a:gd name="connsiteY0" fmla="*/ 0 h 4067176"/>
              <a:gd name="connsiteX1" fmla="*/ 2049464 w 2119038"/>
              <a:gd name="connsiteY1" fmla="*/ 319 h 4067176"/>
              <a:gd name="connsiteX2" fmla="*/ 2049464 w 2119038"/>
              <a:gd name="connsiteY2" fmla="*/ 1036147 h 4067176"/>
              <a:gd name="connsiteX3" fmla="*/ 2043112 w 2119038"/>
              <a:gd name="connsiteY3" fmla="*/ 1035829 h 4067176"/>
              <a:gd name="connsiteX4" fmla="*/ 1035828 w 2119038"/>
              <a:gd name="connsiteY4" fmla="*/ 2033588 h 4067176"/>
              <a:gd name="connsiteX5" fmla="*/ 2043112 w 2119038"/>
              <a:gd name="connsiteY5" fmla="*/ 3031347 h 4067176"/>
              <a:gd name="connsiteX6" fmla="*/ 2119038 w 2119038"/>
              <a:gd name="connsiteY6" fmla="*/ 3040969 h 4067176"/>
              <a:gd name="connsiteX7" fmla="*/ 2049464 w 2119038"/>
              <a:gd name="connsiteY7" fmla="*/ 4066857 h 4067176"/>
              <a:gd name="connsiteX8" fmla="*/ 2043113 w 2119038"/>
              <a:gd name="connsiteY8" fmla="*/ 4067176 h 4067176"/>
              <a:gd name="connsiteX9" fmla="*/ 0 w 2119038"/>
              <a:gd name="connsiteY9" fmla="*/ 2033588 h 4067176"/>
              <a:gd name="connsiteX10" fmla="*/ 2043113 w 2119038"/>
              <a:gd name="connsiteY10" fmla="*/ 0 h 406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19038" h="4067176">
                <a:moveTo>
                  <a:pt x="2043113" y="0"/>
                </a:moveTo>
                <a:lnTo>
                  <a:pt x="2049464" y="319"/>
                </a:lnTo>
                <a:lnTo>
                  <a:pt x="2049464" y="1036147"/>
                </a:lnTo>
                <a:lnTo>
                  <a:pt x="2043112" y="1035829"/>
                </a:lnTo>
                <a:cubicBezTo>
                  <a:pt x="1486804" y="1035829"/>
                  <a:pt x="1035828" y="1482541"/>
                  <a:pt x="1035828" y="2033588"/>
                </a:cubicBezTo>
                <a:cubicBezTo>
                  <a:pt x="1035828" y="2584635"/>
                  <a:pt x="1486804" y="3031347"/>
                  <a:pt x="2043112" y="3031347"/>
                </a:cubicBezTo>
                <a:lnTo>
                  <a:pt x="2119038" y="3040969"/>
                </a:lnTo>
                <a:lnTo>
                  <a:pt x="2049464" y="4066857"/>
                </a:lnTo>
                <a:lnTo>
                  <a:pt x="2043113" y="4067176"/>
                </a:lnTo>
                <a:cubicBezTo>
                  <a:pt x="914733" y="4067176"/>
                  <a:pt x="0" y="3156708"/>
                  <a:pt x="0" y="2033588"/>
                </a:cubicBezTo>
                <a:cubicBezTo>
                  <a:pt x="0" y="910468"/>
                  <a:pt x="914733" y="0"/>
                  <a:pt x="2043113" y="0"/>
                </a:cubicBezTo>
                <a:close/>
              </a:path>
            </a:pathLst>
          </a:custGeom>
          <a:solidFill>
            <a:srgbClr val="002060"/>
          </a:solidFill>
          <a:ln>
            <a:solidFill>
              <a:srgbClr val="002060"/>
            </a:solidFill>
          </a:ln>
          <a:effectLst>
            <a:glow rad="50800">
              <a:schemeClr val="bg1">
                <a:alpha val="45000"/>
              </a:schemeClr>
            </a:glow>
            <a:outerShdw blurRad="50800" dist="50800" sx="97000" sy="97000" algn="ctr" rotWithShape="0">
              <a:srgbClr val="000000"/>
            </a:outerShdw>
            <a:softEdge rad="0"/>
          </a:effectLst>
          <a:scene3d>
            <a:camera prst="isometricTopUp">
              <a:rot lat="21304235" lon="20321748" rev="3541763"/>
            </a:camera>
            <a:lightRig rig="threePt" dir="t">
              <a:rot lat="0" lon="0" rev="4200000"/>
            </a:lightRig>
          </a:scene3d>
          <a:sp3d extrusionH="190500" prstMaterial="powder">
            <a:bevelT w="254000" h="2032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Forma Livre: Forma 28">
            <a:extLst>
              <a:ext uri="{FF2B5EF4-FFF2-40B4-BE49-F238E27FC236}">
                <a16:creationId xmlns:a16="http://schemas.microsoft.com/office/drawing/2014/main" id="{9B418C0D-8C79-E364-00BF-63F36C310831}"/>
              </a:ext>
            </a:extLst>
          </p:cNvPr>
          <p:cNvSpPr/>
          <p:nvPr/>
        </p:nvSpPr>
        <p:spPr>
          <a:xfrm rot="2207959">
            <a:off x="4204484" y="1920272"/>
            <a:ext cx="3280343" cy="1435737"/>
          </a:xfrm>
          <a:custGeom>
            <a:avLst/>
            <a:gdLst>
              <a:gd name="connsiteX0" fmla="*/ 1637907 w 3280343"/>
              <a:gd name="connsiteY0" fmla="*/ 0 h 1435737"/>
              <a:gd name="connsiteX1" fmla="*/ 3214473 w 3280343"/>
              <a:gd name="connsiteY1" fmla="*/ 740037 h 1435737"/>
              <a:gd name="connsiteX2" fmla="*/ 3280343 w 3280343"/>
              <a:gd name="connsiteY2" fmla="*/ 827714 h 1435737"/>
              <a:gd name="connsiteX3" fmla="*/ 2408849 w 3280343"/>
              <a:gd name="connsiteY3" fmla="*/ 1398521 h 1435737"/>
              <a:gd name="connsiteX4" fmla="*/ 2350164 w 3280343"/>
              <a:gd name="connsiteY4" fmla="*/ 1328066 h 1435737"/>
              <a:gd name="connsiteX5" fmla="*/ 1637906 w 3280343"/>
              <a:gd name="connsiteY5" fmla="*/ 1035829 h 1435737"/>
              <a:gd name="connsiteX6" fmla="*/ 925649 w 3280343"/>
              <a:gd name="connsiteY6" fmla="*/ 1328066 h 1435737"/>
              <a:gd name="connsiteX7" fmla="*/ 835964 w 3280343"/>
              <a:gd name="connsiteY7" fmla="*/ 1435737 h 1435737"/>
              <a:gd name="connsiteX8" fmla="*/ 0 w 3280343"/>
              <a:gd name="connsiteY8" fmla="*/ 821687 h 1435737"/>
              <a:gd name="connsiteX9" fmla="*/ 61342 w 3280343"/>
              <a:gd name="connsiteY9" fmla="*/ 740037 h 1435737"/>
              <a:gd name="connsiteX10" fmla="*/ 1637907 w 3280343"/>
              <a:gd name="connsiteY10" fmla="*/ 0 h 143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80343" h="1435737">
                <a:moveTo>
                  <a:pt x="1637907" y="0"/>
                </a:moveTo>
                <a:cubicBezTo>
                  <a:pt x="2272621" y="0"/>
                  <a:pt x="2839736" y="288078"/>
                  <a:pt x="3214473" y="740037"/>
                </a:cubicBezTo>
                <a:lnTo>
                  <a:pt x="3280343" y="827714"/>
                </a:lnTo>
                <a:lnTo>
                  <a:pt x="2408849" y="1398521"/>
                </a:lnTo>
                <a:lnTo>
                  <a:pt x="2350164" y="1328066"/>
                </a:lnTo>
                <a:cubicBezTo>
                  <a:pt x="2167881" y="1147507"/>
                  <a:pt x="1916060" y="1035829"/>
                  <a:pt x="1637906" y="1035829"/>
                </a:cubicBezTo>
                <a:cubicBezTo>
                  <a:pt x="1359752" y="1035829"/>
                  <a:pt x="1107931" y="1147507"/>
                  <a:pt x="925649" y="1328066"/>
                </a:cubicBezTo>
                <a:lnTo>
                  <a:pt x="835964" y="1435737"/>
                </a:lnTo>
                <a:lnTo>
                  <a:pt x="0" y="821687"/>
                </a:lnTo>
                <a:lnTo>
                  <a:pt x="61342" y="740037"/>
                </a:lnTo>
                <a:cubicBezTo>
                  <a:pt x="436079" y="288078"/>
                  <a:pt x="1003193" y="0"/>
                  <a:pt x="1637907" y="0"/>
                </a:cubicBezTo>
                <a:close/>
              </a:path>
            </a:pathLst>
          </a:custGeom>
          <a:solidFill>
            <a:srgbClr val="A80000"/>
          </a:solidFill>
          <a:ln>
            <a:solidFill>
              <a:srgbClr val="A80000"/>
            </a:solidFill>
          </a:ln>
          <a:effectLst>
            <a:glow rad="25400">
              <a:schemeClr val="accent1">
                <a:alpha val="40000"/>
              </a:schemeClr>
            </a:glow>
            <a:outerShdw blurRad="50800" dist="50800" sx="97000" sy="97000" algn="ctr" rotWithShape="0">
              <a:srgbClr val="000000"/>
            </a:outerShdw>
          </a:effectLst>
          <a:scene3d>
            <a:camera prst="isometricTopUp">
              <a:rot lat="21560339" lon="21496926" rev="2518947"/>
            </a:camera>
            <a:lightRig rig="threePt" dir="t">
              <a:rot lat="0" lon="0" rev="4200000"/>
            </a:lightRig>
          </a:scene3d>
          <a:sp3d extrusionH="190500" prstMaterial="powder">
            <a:bevelT w="254000" h="2032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0" name="Forma Livre: Forma 29">
            <a:extLst>
              <a:ext uri="{FF2B5EF4-FFF2-40B4-BE49-F238E27FC236}">
                <a16:creationId xmlns:a16="http://schemas.microsoft.com/office/drawing/2014/main" id="{ABC1C9A8-9D99-0348-F733-89405EF814E0}"/>
              </a:ext>
            </a:extLst>
          </p:cNvPr>
          <p:cNvSpPr/>
          <p:nvPr/>
        </p:nvSpPr>
        <p:spPr>
          <a:xfrm rot="681036">
            <a:off x="6759362" y="2677162"/>
            <a:ext cx="1134298" cy="1353015"/>
          </a:xfrm>
          <a:custGeom>
            <a:avLst/>
            <a:gdLst>
              <a:gd name="connsiteX0" fmla="*/ 887630 w 1139902"/>
              <a:gd name="connsiteY0" fmla="*/ 0 h 1323246"/>
              <a:gd name="connsiteX1" fmla="*/ 893310 w 1139902"/>
              <a:gd name="connsiteY1" fmla="*/ 9305 h 1323246"/>
              <a:gd name="connsiteX2" fmla="*/ 1139902 w 1139902"/>
              <a:gd name="connsiteY2" fmla="*/ 978634 h 1323246"/>
              <a:gd name="connsiteX3" fmla="*/ 1129354 w 1139902"/>
              <a:gd name="connsiteY3" fmla="*/ 1186557 h 1323246"/>
              <a:gd name="connsiteX4" fmla="*/ 1108395 w 1139902"/>
              <a:gd name="connsiteY4" fmla="*/ 1323246 h 1323246"/>
              <a:gd name="connsiteX5" fmla="*/ 66159 w 1139902"/>
              <a:gd name="connsiteY5" fmla="*/ 1246937 h 1323246"/>
              <a:gd name="connsiteX6" fmla="*/ 83608 w 1139902"/>
              <a:gd name="connsiteY6" fmla="*/ 1179718 h 1323246"/>
              <a:gd name="connsiteX7" fmla="*/ 104072 w 1139902"/>
              <a:gd name="connsiteY7" fmla="*/ 978634 h 1323246"/>
              <a:gd name="connsiteX8" fmla="*/ 24915 w 1139902"/>
              <a:gd name="connsiteY8" fmla="*/ 590261 h 1323246"/>
              <a:gd name="connsiteX9" fmla="*/ 0 w 1139902"/>
              <a:gd name="connsiteY9" fmla="*/ 539031 h 1323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39902" h="1323246">
                <a:moveTo>
                  <a:pt x="887630" y="0"/>
                </a:moveTo>
                <a:lnTo>
                  <a:pt x="893310" y="9305"/>
                </a:lnTo>
                <a:cubicBezTo>
                  <a:pt x="1050573" y="297451"/>
                  <a:pt x="1139902" y="627659"/>
                  <a:pt x="1139902" y="978634"/>
                </a:cubicBezTo>
                <a:cubicBezTo>
                  <a:pt x="1139902" y="1048829"/>
                  <a:pt x="1136329" y="1118194"/>
                  <a:pt x="1129354" y="1186557"/>
                </a:cubicBezTo>
                <a:lnTo>
                  <a:pt x="1108395" y="1323246"/>
                </a:lnTo>
                <a:lnTo>
                  <a:pt x="66159" y="1246937"/>
                </a:lnTo>
                <a:lnTo>
                  <a:pt x="83608" y="1179718"/>
                </a:lnTo>
                <a:cubicBezTo>
                  <a:pt x="97026" y="1114766"/>
                  <a:pt x="104072" y="1047515"/>
                  <a:pt x="104072" y="978634"/>
                </a:cubicBezTo>
                <a:cubicBezTo>
                  <a:pt x="104072" y="840873"/>
                  <a:pt x="75886" y="709632"/>
                  <a:pt x="24915" y="590261"/>
                </a:cubicBezTo>
                <a:lnTo>
                  <a:pt x="0" y="539031"/>
                </a:lnTo>
                <a:close/>
              </a:path>
            </a:pathLst>
          </a:custGeom>
          <a:solidFill>
            <a:srgbClr val="002A13"/>
          </a:solidFill>
          <a:ln>
            <a:solidFill>
              <a:srgbClr val="002A13"/>
            </a:solidFill>
          </a:ln>
          <a:effectLst>
            <a:glow>
              <a:schemeClr val="accent1">
                <a:alpha val="40000"/>
              </a:schemeClr>
            </a:glow>
            <a:outerShdw blurRad="50800" dist="50800" sx="97000" sy="97000" algn="ctr" rotWithShape="0">
              <a:srgbClr val="000000"/>
            </a:outerShdw>
          </a:effectLst>
          <a:scene3d>
            <a:camera prst="isometricTopUp">
              <a:rot lat="47337" lon="7522" rev="1138651"/>
            </a:camera>
            <a:lightRig rig="threePt" dir="t">
              <a:rot lat="0" lon="0" rev="4200000"/>
            </a:lightRig>
          </a:scene3d>
          <a:sp3d extrusionH="190500" prstMaterial="powder">
            <a:bevelT w="254000" h="2032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1" name="Forma Livre: Forma 30">
            <a:extLst>
              <a:ext uri="{FF2B5EF4-FFF2-40B4-BE49-F238E27FC236}">
                <a16:creationId xmlns:a16="http://schemas.microsoft.com/office/drawing/2014/main" id="{7102B77D-DA27-07CD-320C-7AB3D426BF15}"/>
              </a:ext>
            </a:extLst>
          </p:cNvPr>
          <p:cNvSpPr/>
          <p:nvPr/>
        </p:nvSpPr>
        <p:spPr>
          <a:xfrm>
            <a:off x="6841322" y="4002528"/>
            <a:ext cx="1098190" cy="995506"/>
          </a:xfrm>
          <a:custGeom>
            <a:avLst/>
            <a:gdLst>
              <a:gd name="connsiteX0" fmla="*/ 1095534 w 1098190"/>
              <a:gd name="connsiteY0" fmla="*/ 0 h 995506"/>
              <a:gd name="connsiteX1" fmla="*/ 1098190 w 1098190"/>
              <a:gd name="connsiteY1" fmla="*/ 52366 h 995506"/>
              <a:gd name="connsiteX2" fmla="*/ 937632 w 1098190"/>
              <a:gd name="connsiteY2" fmla="*/ 843931 h 995506"/>
              <a:gd name="connsiteX3" fmla="*/ 864273 w 1098190"/>
              <a:gd name="connsiteY3" fmla="*/ 995506 h 995506"/>
              <a:gd name="connsiteX4" fmla="*/ 0 w 1098190"/>
              <a:gd name="connsiteY4" fmla="*/ 393177 h 995506"/>
              <a:gd name="connsiteX5" fmla="*/ 41896 w 1098190"/>
              <a:gd name="connsiteY5" fmla="*/ 253449 h 995506"/>
              <a:gd name="connsiteX6" fmla="*/ 61782 w 1098190"/>
              <a:gd name="connsiteY6" fmla="*/ 58044 h 99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190" h="995506">
                <a:moveTo>
                  <a:pt x="1095534" y="0"/>
                </a:moveTo>
                <a:lnTo>
                  <a:pt x="1098190" y="52366"/>
                </a:lnTo>
                <a:cubicBezTo>
                  <a:pt x="1098190" y="333146"/>
                  <a:pt x="1041019" y="600635"/>
                  <a:pt x="937632" y="843931"/>
                </a:cubicBezTo>
                <a:lnTo>
                  <a:pt x="864273" y="995506"/>
                </a:lnTo>
                <a:lnTo>
                  <a:pt x="0" y="393177"/>
                </a:lnTo>
                <a:lnTo>
                  <a:pt x="41896" y="253449"/>
                </a:lnTo>
                <a:lnTo>
                  <a:pt x="61782" y="58044"/>
                </a:lnTo>
                <a:close/>
              </a:path>
            </a:pathLst>
          </a:custGeom>
          <a:solidFill>
            <a:srgbClr val="57257D"/>
          </a:solidFill>
          <a:ln>
            <a:solidFill>
              <a:srgbClr val="57257D"/>
            </a:solidFill>
          </a:ln>
          <a:effectLst>
            <a:glow>
              <a:schemeClr val="accent1">
                <a:alpha val="40000"/>
              </a:schemeClr>
            </a:glow>
            <a:outerShdw blurRad="50800" dist="50800" sx="97000" sy="97000" algn="ctr" rotWithShape="0">
              <a:srgbClr val="000000"/>
            </a:outerShdw>
          </a:effectLst>
          <a:scene3d>
            <a:camera prst="isometricTopUp">
              <a:rot lat="21441572" lon="179431" rev="15602"/>
            </a:camera>
            <a:lightRig rig="threePt" dir="t">
              <a:rot lat="0" lon="0" rev="4200000"/>
            </a:lightRig>
          </a:scene3d>
          <a:sp3d extrusionH="190500" prstMaterial="powder">
            <a:bevelT w="254000" h="2032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807D9CE0-824D-7AC8-1DA1-DE76B5ED5009}"/>
              </a:ext>
            </a:extLst>
          </p:cNvPr>
          <p:cNvSpPr txBox="1"/>
          <p:nvPr/>
        </p:nvSpPr>
        <p:spPr>
          <a:xfrm rot="21315876">
            <a:off x="4423073" y="4676274"/>
            <a:ext cx="797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A6400099-3D39-03EE-3700-A9C32EE78634}"/>
              </a:ext>
            </a:extLst>
          </p:cNvPr>
          <p:cNvSpPr txBox="1"/>
          <p:nvPr/>
        </p:nvSpPr>
        <p:spPr>
          <a:xfrm rot="21315876">
            <a:off x="5441950" y="2243181"/>
            <a:ext cx="979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30,77%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30055E38-CA1A-CA83-47DD-336C37BF3717}"/>
              </a:ext>
            </a:extLst>
          </p:cNvPr>
          <p:cNvSpPr txBox="1"/>
          <p:nvPr/>
        </p:nvSpPr>
        <p:spPr>
          <a:xfrm rot="21315876">
            <a:off x="6854895" y="3217727"/>
            <a:ext cx="979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15,38%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59206564-4E5E-9524-4716-1C4E52918972}"/>
              </a:ext>
            </a:extLst>
          </p:cNvPr>
          <p:cNvSpPr txBox="1"/>
          <p:nvPr/>
        </p:nvSpPr>
        <p:spPr>
          <a:xfrm rot="21315876">
            <a:off x="6984124" y="4103084"/>
            <a:ext cx="979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3,85%</a:t>
            </a: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A49F8FFB-6C0B-3C93-1BF2-395555D21108}"/>
              </a:ext>
            </a:extLst>
          </p:cNvPr>
          <p:cNvSpPr>
            <a:spLocks/>
          </p:cNvSpPr>
          <p:nvPr/>
        </p:nvSpPr>
        <p:spPr>
          <a:xfrm>
            <a:off x="9774448" y="2708495"/>
            <a:ext cx="180000" cy="180000"/>
          </a:xfrm>
          <a:prstGeom prst="rect">
            <a:avLst/>
          </a:prstGeom>
          <a:solidFill>
            <a:srgbClr val="002060"/>
          </a:solidFill>
          <a:ln w="158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B3E0BA7C-00E4-108F-3CB1-CBC19DA2FF8D}"/>
              </a:ext>
            </a:extLst>
          </p:cNvPr>
          <p:cNvSpPr>
            <a:spLocks/>
          </p:cNvSpPr>
          <p:nvPr/>
        </p:nvSpPr>
        <p:spPr>
          <a:xfrm>
            <a:off x="9904379" y="2708495"/>
            <a:ext cx="1712553" cy="201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1995 a 2010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832B32F4-195F-350E-B599-DB78A70015F7}"/>
              </a:ext>
            </a:extLst>
          </p:cNvPr>
          <p:cNvSpPr>
            <a:spLocks/>
          </p:cNvSpPr>
          <p:nvPr/>
        </p:nvSpPr>
        <p:spPr>
          <a:xfrm>
            <a:off x="9775085" y="3126302"/>
            <a:ext cx="180000" cy="180000"/>
          </a:xfrm>
          <a:prstGeom prst="rect">
            <a:avLst/>
          </a:prstGeom>
          <a:solidFill>
            <a:srgbClr val="A80000"/>
          </a:solidFill>
          <a:ln w="158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EE5C223E-C151-6C38-A78C-FAA996298602}"/>
              </a:ext>
            </a:extLst>
          </p:cNvPr>
          <p:cNvSpPr>
            <a:spLocks/>
          </p:cNvSpPr>
          <p:nvPr/>
        </p:nvSpPr>
        <p:spPr>
          <a:xfrm>
            <a:off x="9905016" y="3126302"/>
            <a:ext cx="1712553" cy="201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2010 a 2015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E9F53DEF-3902-3FEE-6698-E39787AE816A}"/>
              </a:ext>
            </a:extLst>
          </p:cNvPr>
          <p:cNvSpPr>
            <a:spLocks/>
          </p:cNvSpPr>
          <p:nvPr/>
        </p:nvSpPr>
        <p:spPr>
          <a:xfrm>
            <a:off x="9774448" y="3512093"/>
            <a:ext cx="180000" cy="180000"/>
          </a:xfrm>
          <a:prstGeom prst="rect">
            <a:avLst/>
          </a:prstGeom>
          <a:solidFill>
            <a:srgbClr val="00421E"/>
          </a:solidFill>
          <a:ln w="158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40F88927-9B13-9E1C-BDCD-E5761F2CB7C0}"/>
              </a:ext>
            </a:extLst>
          </p:cNvPr>
          <p:cNvSpPr>
            <a:spLocks/>
          </p:cNvSpPr>
          <p:nvPr/>
        </p:nvSpPr>
        <p:spPr>
          <a:xfrm>
            <a:off x="9904379" y="3512093"/>
            <a:ext cx="1712553" cy="201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1995 a 2010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E1EA836C-03FE-F11C-901C-93DD166F57F4}"/>
              </a:ext>
            </a:extLst>
          </p:cNvPr>
          <p:cNvSpPr>
            <a:spLocks/>
          </p:cNvSpPr>
          <p:nvPr/>
        </p:nvSpPr>
        <p:spPr>
          <a:xfrm>
            <a:off x="9775085" y="3929900"/>
            <a:ext cx="180000" cy="180000"/>
          </a:xfrm>
          <a:prstGeom prst="rect">
            <a:avLst/>
          </a:prstGeom>
          <a:solidFill>
            <a:srgbClr val="7030A0"/>
          </a:solidFill>
          <a:ln w="158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90840902-35F8-47E2-1082-ADFECF4BA524}"/>
              </a:ext>
            </a:extLst>
          </p:cNvPr>
          <p:cNvSpPr>
            <a:spLocks/>
          </p:cNvSpPr>
          <p:nvPr/>
        </p:nvSpPr>
        <p:spPr>
          <a:xfrm>
            <a:off x="9905016" y="3929900"/>
            <a:ext cx="1712553" cy="201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Acima de 2020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DAD65B91-4633-E729-E05F-876D4E45D415}"/>
              </a:ext>
            </a:extLst>
          </p:cNvPr>
          <p:cNvSpPr txBox="1"/>
          <p:nvPr/>
        </p:nvSpPr>
        <p:spPr>
          <a:xfrm>
            <a:off x="3038530" y="79946"/>
            <a:ext cx="57896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600" b="1" dirty="0"/>
              <a:t>ANO DA LEI DOS CONSELHOS </a:t>
            </a:r>
            <a:r>
              <a:rPr lang="pt-BR" sz="2600" b="1" u="sng" dirty="0"/>
              <a:t>ESTADUAIS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9B60F46-AEBB-4A19-5F4A-BA17949A6349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333133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3B747F-E854-29B9-49BA-DC5E62517F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17488C2A-A6F1-9822-824C-33AB3699A322}"/>
              </a:ext>
            </a:extLst>
          </p:cNvPr>
          <p:cNvSpPr/>
          <p:nvPr/>
        </p:nvSpPr>
        <p:spPr>
          <a:xfrm rot="20815845">
            <a:off x="3113911" y="1125950"/>
            <a:ext cx="5554822" cy="5139351"/>
          </a:xfrm>
          <a:prstGeom prst="roundRect">
            <a:avLst/>
          </a:prstGeom>
          <a:gradFill>
            <a:gsLst>
              <a:gs pos="17000">
                <a:schemeClr val="accent2">
                  <a:lumMod val="20000"/>
                  <a:lumOff val="80000"/>
                </a:schemeClr>
              </a:gs>
              <a:gs pos="95000">
                <a:schemeClr val="accent2">
                  <a:lumMod val="60000"/>
                  <a:lumOff val="40000"/>
                </a:schemeClr>
              </a:gs>
              <a:gs pos="67000">
                <a:schemeClr val="accent2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F5FF364-57D6-44ED-C3A8-A597A9DEBF76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9F8029DD-F634-0AD9-26AF-9C1615CA14B4}"/>
              </a:ext>
            </a:extLst>
          </p:cNvPr>
          <p:cNvSpPr/>
          <p:nvPr/>
        </p:nvSpPr>
        <p:spPr>
          <a:xfrm rot="20793519">
            <a:off x="3366797" y="1042655"/>
            <a:ext cx="3971813" cy="757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Ano da Lei dos Conselhos Municipais</a:t>
            </a:r>
          </a:p>
        </p:txBody>
      </p:sp>
      <p:sp>
        <p:nvSpPr>
          <p:cNvPr id="28" name="Forma Livre: Forma 27">
            <a:extLst>
              <a:ext uri="{FF2B5EF4-FFF2-40B4-BE49-F238E27FC236}">
                <a16:creationId xmlns:a16="http://schemas.microsoft.com/office/drawing/2014/main" id="{153074A7-90A6-528D-8AB9-0A47B3A54A31}"/>
              </a:ext>
            </a:extLst>
          </p:cNvPr>
          <p:cNvSpPr/>
          <p:nvPr/>
        </p:nvSpPr>
        <p:spPr>
          <a:xfrm>
            <a:off x="4407659" y="2685766"/>
            <a:ext cx="2096300" cy="4067176"/>
          </a:xfrm>
          <a:custGeom>
            <a:avLst/>
            <a:gdLst>
              <a:gd name="connsiteX0" fmla="*/ 2043113 w 2049464"/>
              <a:gd name="connsiteY0" fmla="*/ 0 h 4067176"/>
              <a:gd name="connsiteX1" fmla="*/ 2049464 w 2049464"/>
              <a:gd name="connsiteY1" fmla="*/ 319 h 4067176"/>
              <a:gd name="connsiteX2" fmla="*/ 2049464 w 2049464"/>
              <a:gd name="connsiteY2" fmla="*/ 1036147 h 4067176"/>
              <a:gd name="connsiteX3" fmla="*/ 2043112 w 2049464"/>
              <a:gd name="connsiteY3" fmla="*/ 1035829 h 4067176"/>
              <a:gd name="connsiteX4" fmla="*/ 1035828 w 2049464"/>
              <a:gd name="connsiteY4" fmla="*/ 2033588 h 4067176"/>
              <a:gd name="connsiteX5" fmla="*/ 2043112 w 2049464"/>
              <a:gd name="connsiteY5" fmla="*/ 3031347 h 4067176"/>
              <a:gd name="connsiteX6" fmla="*/ 2049464 w 2049464"/>
              <a:gd name="connsiteY6" fmla="*/ 3031030 h 4067176"/>
              <a:gd name="connsiteX7" fmla="*/ 2049464 w 2049464"/>
              <a:gd name="connsiteY7" fmla="*/ 4066857 h 4067176"/>
              <a:gd name="connsiteX8" fmla="*/ 2043113 w 2049464"/>
              <a:gd name="connsiteY8" fmla="*/ 4067176 h 4067176"/>
              <a:gd name="connsiteX9" fmla="*/ 0 w 2049464"/>
              <a:gd name="connsiteY9" fmla="*/ 2033588 h 4067176"/>
              <a:gd name="connsiteX10" fmla="*/ 2043113 w 2049464"/>
              <a:gd name="connsiteY10" fmla="*/ 0 h 4067176"/>
              <a:gd name="connsiteX0" fmla="*/ 2043113 w 2079282"/>
              <a:gd name="connsiteY0" fmla="*/ 0 h 4067176"/>
              <a:gd name="connsiteX1" fmla="*/ 2049464 w 2079282"/>
              <a:gd name="connsiteY1" fmla="*/ 319 h 4067176"/>
              <a:gd name="connsiteX2" fmla="*/ 2049464 w 2079282"/>
              <a:gd name="connsiteY2" fmla="*/ 1036147 h 4067176"/>
              <a:gd name="connsiteX3" fmla="*/ 2043112 w 2079282"/>
              <a:gd name="connsiteY3" fmla="*/ 1035829 h 4067176"/>
              <a:gd name="connsiteX4" fmla="*/ 1035828 w 2079282"/>
              <a:gd name="connsiteY4" fmla="*/ 2033588 h 4067176"/>
              <a:gd name="connsiteX5" fmla="*/ 2043112 w 2079282"/>
              <a:gd name="connsiteY5" fmla="*/ 3031347 h 4067176"/>
              <a:gd name="connsiteX6" fmla="*/ 2079282 w 2079282"/>
              <a:gd name="connsiteY6" fmla="*/ 3031030 h 4067176"/>
              <a:gd name="connsiteX7" fmla="*/ 2049464 w 2079282"/>
              <a:gd name="connsiteY7" fmla="*/ 4066857 h 4067176"/>
              <a:gd name="connsiteX8" fmla="*/ 2043113 w 2079282"/>
              <a:gd name="connsiteY8" fmla="*/ 4067176 h 4067176"/>
              <a:gd name="connsiteX9" fmla="*/ 0 w 2079282"/>
              <a:gd name="connsiteY9" fmla="*/ 2033588 h 4067176"/>
              <a:gd name="connsiteX10" fmla="*/ 2043113 w 2079282"/>
              <a:gd name="connsiteY10" fmla="*/ 0 h 4067176"/>
              <a:gd name="connsiteX0" fmla="*/ 2043113 w 2119038"/>
              <a:gd name="connsiteY0" fmla="*/ 0 h 4067176"/>
              <a:gd name="connsiteX1" fmla="*/ 2049464 w 2119038"/>
              <a:gd name="connsiteY1" fmla="*/ 319 h 4067176"/>
              <a:gd name="connsiteX2" fmla="*/ 2049464 w 2119038"/>
              <a:gd name="connsiteY2" fmla="*/ 1036147 h 4067176"/>
              <a:gd name="connsiteX3" fmla="*/ 2043112 w 2119038"/>
              <a:gd name="connsiteY3" fmla="*/ 1035829 h 4067176"/>
              <a:gd name="connsiteX4" fmla="*/ 1035828 w 2119038"/>
              <a:gd name="connsiteY4" fmla="*/ 2033588 h 4067176"/>
              <a:gd name="connsiteX5" fmla="*/ 2043112 w 2119038"/>
              <a:gd name="connsiteY5" fmla="*/ 3031347 h 4067176"/>
              <a:gd name="connsiteX6" fmla="*/ 2119038 w 2119038"/>
              <a:gd name="connsiteY6" fmla="*/ 3040969 h 4067176"/>
              <a:gd name="connsiteX7" fmla="*/ 2049464 w 2119038"/>
              <a:gd name="connsiteY7" fmla="*/ 4066857 h 4067176"/>
              <a:gd name="connsiteX8" fmla="*/ 2043113 w 2119038"/>
              <a:gd name="connsiteY8" fmla="*/ 4067176 h 4067176"/>
              <a:gd name="connsiteX9" fmla="*/ 0 w 2119038"/>
              <a:gd name="connsiteY9" fmla="*/ 2033588 h 4067176"/>
              <a:gd name="connsiteX10" fmla="*/ 2043113 w 2119038"/>
              <a:gd name="connsiteY10" fmla="*/ 0 h 406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19038" h="4067176">
                <a:moveTo>
                  <a:pt x="2043113" y="0"/>
                </a:moveTo>
                <a:lnTo>
                  <a:pt x="2049464" y="319"/>
                </a:lnTo>
                <a:lnTo>
                  <a:pt x="2049464" y="1036147"/>
                </a:lnTo>
                <a:lnTo>
                  <a:pt x="2043112" y="1035829"/>
                </a:lnTo>
                <a:cubicBezTo>
                  <a:pt x="1486804" y="1035829"/>
                  <a:pt x="1035828" y="1482541"/>
                  <a:pt x="1035828" y="2033588"/>
                </a:cubicBezTo>
                <a:cubicBezTo>
                  <a:pt x="1035828" y="2584635"/>
                  <a:pt x="1486804" y="3031347"/>
                  <a:pt x="2043112" y="3031347"/>
                </a:cubicBezTo>
                <a:lnTo>
                  <a:pt x="2119038" y="3040969"/>
                </a:lnTo>
                <a:lnTo>
                  <a:pt x="2049464" y="4066857"/>
                </a:lnTo>
                <a:lnTo>
                  <a:pt x="2043113" y="4067176"/>
                </a:lnTo>
                <a:cubicBezTo>
                  <a:pt x="914733" y="4067176"/>
                  <a:pt x="0" y="3156708"/>
                  <a:pt x="0" y="2033588"/>
                </a:cubicBezTo>
                <a:cubicBezTo>
                  <a:pt x="0" y="910468"/>
                  <a:pt x="914733" y="0"/>
                  <a:pt x="2043113" y="0"/>
                </a:cubicBezTo>
                <a:close/>
              </a:path>
            </a:pathLst>
          </a:custGeom>
          <a:solidFill>
            <a:srgbClr val="002A13"/>
          </a:solidFill>
          <a:ln>
            <a:solidFill>
              <a:srgbClr val="002A13"/>
            </a:solidFill>
          </a:ln>
          <a:effectLst>
            <a:glow rad="50800">
              <a:schemeClr val="bg1">
                <a:alpha val="45000"/>
              </a:schemeClr>
            </a:glow>
            <a:outerShdw blurRad="50800" dist="50800" sx="97000" sy="97000" algn="ctr" rotWithShape="0">
              <a:srgbClr val="000000"/>
            </a:outerShdw>
            <a:softEdge rad="0"/>
          </a:effectLst>
          <a:scene3d>
            <a:camera prst="isometricTopUp">
              <a:rot lat="21304235" lon="20321748" rev="3541763"/>
            </a:camera>
            <a:lightRig rig="threePt" dir="t">
              <a:rot lat="0" lon="0" rev="4200000"/>
            </a:lightRig>
          </a:scene3d>
          <a:sp3d extrusionH="190500" prstMaterial="powder">
            <a:bevelT w="254000" h="2032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Forma Livre: Forma 28">
            <a:extLst>
              <a:ext uri="{FF2B5EF4-FFF2-40B4-BE49-F238E27FC236}">
                <a16:creationId xmlns:a16="http://schemas.microsoft.com/office/drawing/2014/main" id="{0692D86A-84D0-19EC-2A40-504F7A9579A1}"/>
              </a:ext>
            </a:extLst>
          </p:cNvPr>
          <p:cNvSpPr/>
          <p:nvPr/>
        </p:nvSpPr>
        <p:spPr>
          <a:xfrm rot="2207959">
            <a:off x="4204484" y="1920272"/>
            <a:ext cx="3280343" cy="1435737"/>
          </a:xfrm>
          <a:custGeom>
            <a:avLst/>
            <a:gdLst>
              <a:gd name="connsiteX0" fmla="*/ 1637907 w 3280343"/>
              <a:gd name="connsiteY0" fmla="*/ 0 h 1435737"/>
              <a:gd name="connsiteX1" fmla="*/ 3214473 w 3280343"/>
              <a:gd name="connsiteY1" fmla="*/ 740037 h 1435737"/>
              <a:gd name="connsiteX2" fmla="*/ 3280343 w 3280343"/>
              <a:gd name="connsiteY2" fmla="*/ 827714 h 1435737"/>
              <a:gd name="connsiteX3" fmla="*/ 2408849 w 3280343"/>
              <a:gd name="connsiteY3" fmla="*/ 1398521 h 1435737"/>
              <a:gd name="connsiteX4" fmla="*/ 2350164 w 3280343"/>
              <a:gd name="connsiteY4" fmla="*/ 1328066 h 1435737"/>
              <a:gd name="connsiteX5" fmla="*/ 1637906 w 3280343"/>
              <a:gd name="connsiteY5" fmla="*/ 1035829 h 1435737"/>
              <a:gd name="connsiteX6" fmla="*/ 925649 w 3280343"/>
              <a:gd name="connsiteY6" fmla="*/ 1328066 h 1435737"/>
              <a:gd name="connsiteX7" fmla="*/ 835964 w 3280343"/>
              <a:gd name="connsiteY7" fmla="*/ 1435737 h 1435737"/>
              <a:gd name="connsiteX8" fmla="*/ 0 w 3280343"/>
              <a:gd name="connsiteY8" fmla="*/ 821687 h 1435737"/>
              <a:gd name="connsiteX9" fmla="*/ 61342 w 3280343"/>
              <a:gd name="connsiteY9" fmla="*/ 740037 h 1435737"/>
              <a:gd name="connsiteX10" fmla="*/ 1637907 w 3280343"/>
              <a:gd name="connsiteY10" fmla="*/ 0 h 143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80343" h="1435737">
                <a:moveTo>
                  <a:pt x="1637907" y="0"/>
                </a:moveTo>
                <a:cubicBezTo>
                  <a:pt x="2272621" y="0"/>
                  <a:pt x="2839736" y="288078"/>
                  <a:pt x="3214473" y="740037"/>
                </a:cubicBezTo>
                <a:lnTo>
                  <a:pt x="3280343" y="827714"/>
                </a:lnTo>
                <a:lnTo>
                  <a:pt x="2408849" y="1398521"/>
                </a:lnTo>
                <a:lnTo>
                  <a:pt x="2350164" y="1328066"/>
                </a:lnTo>
                <a:cubicBezTo>
                  <a:pt x="2167881" y="1147507"/>
                  <a:pt x="1916060" y="1035829"/>
                  <a:pt x="1637906" y="1035829"/>
                </a:cubicBezTo>
                <a:cubicBezTo>
                  <a:pt x="1359752" y="1035829"/>
                  <a:pt x="1107931" y="1147507"/>
                  <a:pt x="925649" y="1328066"/>
                </a:cubicBezTo>
                <a:lnTo>
                  <a:pt x="835964" y="1435737"/>
                </a:lnTo>
                <a:lnTo>
                  <a:pt x="0" y="821687"/>
                </a:lnTo>
                <a:lnTo>
                  <a:pt x="61342" y="740037"/>
                </a:lnTo>
                <a:cubicBezTo>
                  <a:pt x="436079" y="288078"/>
                  <a:pt x="1003193" y="0"/>
                  <a:pt x="1637907" y="0"/>
                </a:cubicBezTo>
                <a:close/>
              </a:path>
            </a:pathLst>
          </a:custGeom>
          <a:solidFill>
            <a:srgbClr val="EE3806"/>
          </a:solidFill>
          <a:ln>
            <a:solidFill>
              <a:srgbClr val="EE3806"/>
            </a:solidFill>
          </a:ln>
          <a:effectLst>
            <a:glow rad="25400">
              <a:schemeClr val="accent1">
                <a:alpha val="40000"/>
              </a:schemeClr>
            </a:glow>
            <a:outerShdw blurRad="50800" dist="50800" sx="97000" sy="97000" algn="ctr" rotWithShape="0">
              <a:srgbClr val="000000"/>
            </a:outerShdw>
          </a:effectLst>
          <a:scene3d>
            <a:camera prst="isometricTopUp">
              <a:rot lat="21560339" lon="21496926" rev="2518947"/>
            </a:camera>
            <a:lightRig rig="threePt" dir="t">
              <a:rot lat="0" lon="0" rev="4200000"/>
            </a:lightRig>
          </a:scene3d>
          <a:sp3d extrusionH="190500" prstMaterial="powder">
            <a:bevelT w="254000" h="2032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0" name="Forma Livre: Forma 29">
            <a:extLst>
              <a:ext uri="{FF2B5EF4-FFF2-40B4-BE49-F238E27FC236}">
                <a16:creationId xmlns:a16="http://schemas.microsoft.com/office/drawing/2014/main" id="{21F56B14-2031-301B-D95D-ED51AB09497B}"/>
              </a:ext>
            </a:extLst>
          </p:cNvPr>
          <p:cNvSpPr/>
          <p:nvPr/>
        </p:nvSpPr>
        <p:spPr>
          <a:xfrm rot="681036">
            <a:off x="6749837" y="2677162"/>
            <a:ext cx="1134298" cy="1353015"/>
          </a:xfrm>
          <a:custGeom>
            <a:avLst/>
            <a:gdLst>
              <a:gd name="connsiteX0" fmla="*/ 887630 w 1139902"/>
              <a:gd name="connsiteY0" fmla="*/ 0 h 1323246"/>
              <a:gd name="connsiteX1" fmla="*/ 893310 w 1139902"/>
              <a:gd name="connsiteY1" fmla="*/ 9305 h 1323246"/>
              <a:gd name="connsiteX2" fmla="*/ 1139902 w 1139902"/>
              <a:gd name="connsiteY2" fmla="*/ 978634 h 1323246"/>
              <a:gd name="connsiteX3" fmla="*/ 1129354 w 1139902"/>
              <a:gd name="connsiteY3" fmla="*/ 1186557 h 1323246"/>
              <a:gd name="connsiteX4" fmla="*/ 1108395 w 1139902"/>
              <a:gd name="connsiteY4" fmla="*/ 1323246 h 1323246"/>
              <a:gd name="connsiteX5" fmla="*/ 66159 w 1139902"/>
              <a:gd name="connsiteY5" fmla="*/ 1246937 h 1323246"/>
              <a:gd name="connsiteX6" fmla="*/ 83608 w 1139902"/>
              <a:gd name="connsiteY6" fmla="*/ 1179718 h 1323246"/>
              <a:gd name="connsiteX7" fmla="*/ 104072 w 1139902"/>
              <a:gd name="connsiteY7" fmla="*/ 978634 h 1323246"/>
              <a:gd name="connsiteX8" fmla="*/ 24915 w 1139902"/>
              <a:gd name="connsiteY8" fmla="*/ 590261 h 1323246"/>
              <a:gd name="connsiteX9" fmla="*/ 0 w 1139902"/>
              <a:gd name="connsiteY9" fmla="*/ 539031 h 1323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39902" h="1323246">
                <a:moveTo>
                  <a:pt x="887630" y="0"/>
                </a:moveTo>
                <a:lnTo>
                  <a:pt x="893310" y="9305"/>
                </a:lnTo>
                <a:cubicBezTo>
                  <a:pt x="1050573" y="297451"/>
                  <a:pt x="1139902" y="627659"/>
                  <a:pt x="1139902" y="978634"/>
                </a:cubicBezTo>
                <a:cubicBezTo>
                  <a:pt x="1139902" y="1048829"/>
                  <a:pt x="1136329" y="1118194"/>
                  <a:pt x="1129354" y="1186557"/>
                </a:cubicBezTo>
                <a:lnTo>
                  <a:pt x="1108395" y="1323246"/>
                </a:lnTo>
                <a:lnTo>
                  <a:pt x="66159" y="1246937"/>
                </a:lnTo>
                <a:lnTo>
                  <a:pt x="83608" y="1179718"/>
                </a:lnTo>
                <a:cubicBezTo>
                  <a:pt x="97026" y="1114766"/>
                  <a:pt x="104072" y="1047515"/>
                  <a:pt x="104072" y="978634"/>
                </a:cubicBezTo>
                <a:cubicBezTo>
                  <a:pt x="104072" y="840873"/>
                  <a:pt x="75886" y="709632"/>
                  <a:pt x="24915" y="590261"/>
                </a:cubicBezTo>
                <a:lnTo>
                  <a:pt x="0" y="539031"/>
                </a:lnTo>
                <a:close/>
              </a:path>
            </a:pathLst>
          </a:custGeom>
          <a:solidFill>
            <a:srgbClr val="067875"/>
          </a:solidFill>
          <a:ln>
            <a:solidFill>
              <a:srgbClr val="00487E"/>
            </a:solidFill>
          </a:ln>
          <a:effectLst>
            <a:glow>
              <a:schemeClr val="accent1">
                <a:alpha val="40000"/>
              </a:schemeClr>
            </a:glow>
            <a:outerShdw blurRad="50800" dist="88900" sx="97000" sy="97000" algn="ctr" rotWithShape="0">
              <a:srgbClr val="000000"/>
            </a:outerShdw>
          </a:effectLst>
          <a:scene3d>
            <a:camera prst="isometricTopUp">
              <a:rot lat="47337" lon="7522" rev="1138651"/>
            </a:camera>
            <a:lightRig rig="threePt" dir="t">
              <a:rot lat="0" lon="0" rev="4200000"/>
            </a:lightRig>
          </a:scene3d>
          <a:sp3d extrusionH="190500" prstMaterial="powder">
            <a:bevelT w="254000" h="2032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1" name="Forma Livre: Forma 30">
            <a:extLst>
              <a:ext uri="{FF2B5EF4-FFF2-40B4-BE49-F238E27FC236}">
                <a16:creationId xmlns:a16="http://schemas.microsoft.com/office/drawing/2014/main" id="{CA4E2D77-9511-A6D3-EB68-5A607E7E1D44}"/>
              </a:ext>
            </a:extLst>
          </p:cNvPr>
          <p:cNvSpPr/>
          <p:nvPr/>
        </p:nvSpPr>
        <p:spPr>
          <a:xfrm>
            <a:off x="6841322" y="4002528"/>
            <a:ext cx="1098190" cy="995506"/>
          </a:xfrm>
          <a:custGeom>
            <a:avLst/>
            <a:gdLst>
              <a:gd name="connsiteX0" fmla="*/ 1095534 w 1098190"/>
              <a:gd name="connsiteY0" fmla="*/ 0 h 995506"/>
              <a:gd name="connsiteX1" fmla="*/ 1098190 w 1098190"/>
              <a:gd name="connsiteY1" fmla="*/ 52366 h 995506"/>
              <a:gd name="connsiteX2" fmla="*/ 937632 w 1098190"/>
              <a:gd name="connsiteY2" fmla="*/ 843931 h 995506"/>
              <a:gd name="connsiteX3" fmla="*/ 864273 w 1098190"/>
              <a:gd name="connsiteY3" fmla="*/ 995506 h 995506"/>
              <a:gd name="connsiteX4" fmla="*/ 0 w 1098190"/>
              <a:gd name="connsiteY4" fmla="*/ 393177 h 995506"/>
              <a:gd name="connsiteX5" fmla="*/ 41896 w 1098190"/>
              <a:gd name="connsiteY5" fmla="*/ 253449 h 995506"/>
              <a:gd name="connsiteX6" fmla="*/ 61782 w 1098190"/>
              <a:gd name="connsiteY6" fmla="*/ 58044 h 99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190" h="995506">
                <a:moveTo>
                  <a:pt x="1095534" y="0"/>
                </a:moveTo>
                <a:lnTo>
                  <a:pt x="1098190" y="52366"/>
                </a:lnTo>
                <a:cubicBezTo>
                  <a:pt x="1098190" y="333146"/>
                  <a:pt x="1041019" y="600635"/>
                  <a:pt x="937632" y="843931"/>
                </a:cubicBezTo>
                <a:lnTo>
                  <a:pt x="864273" y="995506"/>
                </a:lnTo>
                <a:lnTo>
                  <a:pt x="0" y="393177"/>
                </a:lnTo>
                <a:lnTo>
                  <a:pt x="41896" y="253449"/>
                </a:lnTo>
                <a:lnTo>
                  <a:pt x="61782" y="58044"/>
                </a:lnTo>
                <a:close/>
              </a:path>
            </a:pathLst>
          </a:custGeom>
          <a:solidFill>
            <a:srgbClr val="002060"/>
          </a:solidFill>
          <a:ln>
            <a:solidFill>
              <a:srgbClr val="002060"/>
            </a:solidFill>
          </a:ln>
          <a:effectLst>
            <a:glow>
              <a:schemeClr val="accent1">
                <a:alpha val="40000"/>
              </a:schemeClr>
            </a:glow>
            <a:outerShdw blurRad="50800" dist="50800" sx="97000" sy="97000" algn="ctr" rotWithShape="0">
              <a:srgbClr val="000000"/>
            </a:outerShdw>
          </a:effectLst>
          <a:scene3d>
            <a:camera prst="isometricTopUp">
              <a:rot lat="21441572" lon="179431" rev="15602"/>
            </a:camera>
            <a:lightRig rig="threePt" dir="t">
              <a:rot lat="0" lon="0" rev="4200000"/>
            </a:lightRig>
          </a:scene3d>
          <a:sp3d extrusionH="190500" prstMaterial="powder">
            <a:bevelT w="254000" h="2032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15E98590-6D06-C3BB-567A-31E294F9AC7C}"/>
              </a:ext>
            </a:extLst>
          </p:cNvPr>
          <p:cNvSpPr txBox="1"/>
          <p:nvPr/>
        </p:nvSpPr>
        <p:spPr>
          <a:xfrm rot="21315876">
            <a:off x="4536190" y="4832834"/>
            <a:ext cx="1007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46,46%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306B7A44-39B6-D4EC-1982-A0BCAC2FDCCF}"/>
              </a:ext>
            </a:extLst>
          </p:cNvPr>
          <p:cNvSpPr txBox="1"/>
          <p:nvPr/>
        </p:nvSpPr>
        <p:spPr>
          <a:xfrm rot="21315876">
            <a:off x="5441950" y="2243181"/>
            <a:ext cx="979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35,72%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C35AB2D9-5290-D0D9-A15D-FA70E3EED63E}"/>
              </a:ext>
            </a:extLst>
          </p:cNvPr>
          <p:cNvSpPr txBox="1"/>
          <p:nvPr/>
        </p:nvSpPr>
        <p:spPr>
          <a:xfrm rot="21315876">
            <a:off x="6854895" y="3217727"/>
            <a:ext cx="979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11,45%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4AA0E3D5-9205-7460-7641-41CC3D0142C0}"/>
              </a:ext>
            </a:extLst>
          </p:cNvPr>
          <p:cNvSpPr txBox="1"/>
          <p:nvPr/>
        </p:nvSpPr>
        <p:spPr>
          <a:xfrm rot="21315876">
            <a:off x="6984124" y="4103084"/>
            <a:ext cx="979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6,38%</a:t>
            </a: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76D38626-FFA9-CCF4-F8C7-2CDDFA50B09C}"/>
              </a:ext>
            </a:extLst>
          </p:cNvPr>
          <p:cNvSpPr>
            <a:spLocks/>
          </p:cNvSpPr>
          <p:nvPr/>
        </p:nvSpPr>
        <p:spPr>
          <a:xfrm>
            <a:off x="9774448" y="2708495"/>
            <a:ext cx="180000" cy="180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glow>
              <a:schemeClr val="accent1"/>
            </a:glow>
          </a:effectLst>
          <a:scene3d>
            <a:camera prst="orthographicFront"/>
            <a:lightRig rig="threePt" dir="t">
              <a:rot lat="0" lon="0" rev="4200000"/>
            </a:lightRig>
          </a:scene3d>
          <a:sp3d prstMaterial="powder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27A19DE5-39B1-8D81-AE7E-FA23D9F0DBBD}"/>
              </a:ext>
            </a:extLst>
          </p:cNvPr>
          <p:cNvSpPr>
            <a:spLocks/>
          </p:cNvSpPr>
          <p:nvPr/>
        </p:nvSpPr>
        <p:spPr>
          <a:xfrm>
            <a:off x="9904379" y="2708495"/>
            <a:ext cx="1712553" cy="201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1951 a 1995</a:t>
            </a:r>
            <a:endParaRPr lang="pt-BR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F6AE17C2-5D3D-D1EE-B8FD-0FF0397230FB}"/>
              </a:ext>
            </a:extLst>
          </p:cNvPr>
          <p:cNvSpPr>
            <a:spLocks/>
          </p:cNvSpPr>
          <p:nvPr/>
        </p:nvSpPr>
        <p:spPr>
          <a:xfrm>
            <a:off x="9775085" y="3126302"/>
            <a:ext cx="180000" cy="180000"/>
          </a:xfrm>
          <a:prstGeom prst="rect">
            <a:avLst/>
          </a:prstGeom>
          <a:solidFill>
            <a:srgbClr val="EE3806"/>
          </a:solidFill>
          <a:ln>
            <a:solidFill>
              <a:srgbClr val="EE3806"/>
            </a:solidFill>
          </a:ln>
          <a:effectLst>
            <a:glow rad="25400">
              <a:schemeClr val="accent1">
                <a:alpha val="40000"/>
              </a:schemeClr>
            </a:glow>
          </a:effectLst>
          <a:scene3d>
            <a:camera prst="orthographicFront"/>
            <a:lightRig rig="threePt" dir="t">
              <a:rot lat="0" lon="0" rev="4200000"/>
            </a:lightRig>
          </a:scene3d>
          <a:sp3d extrusionH="190500" prstMaterial="powder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BAE9E30B-8A0A-DA89-B6A2-892021A9AD95}"/>
              </a:ext>
            </a:extLst>
          </p:cNvPr>
          <p:cNvSpPr>
            <a:spLocks/>
          </p:cNvSpPr>
          <p:nvPr/>
        </p:nvSpPr>
        <p:spPr>
          <a:xfrm>
            <a:off x="9905016" y="3126302"/>
            <a:ext cx="1712553" cy="201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1996 a 2010</a:t>
            </a:r>
            <a:endParaRPr lang="pt-BR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0E6E4CD9-C316-7F78-4FCD-607EB4A55E4C}"/>
              </a:ext>
            </a:extLst>
          </p:cNvPr>
          <p:cNvSpPr>
            <a:spLocks/>
          </p:cNvSpPr>
          <p:nvPr/>
        </p:nvSpPr>
        <p:spPr>
          <a:xfrm>
            <a:off x="9774448" y="3512093"/>
            <a:ext cx="180000" cy="180000"/>
          </a:xfrm>
          <a:prstGeom prst="rect">
            <a:avLst/>
          </a:prstGeom>
          <a:solidFill>
            <a:srgbClr val="002A13"/>
          </a:solidFill>
          <a:ln>
            <a:solidFill>
              <a:srgbClr val="002A13"/>
            </a:solidFill>
          </a:ln>
          <a:effectLst>
            <a:glow rad="50800">
              <a:schemeClr val="bg1">
                <a:alpha val="45000"/>
              </a:schemeClr>
            </a:glow>
            <a:outerShdw blurRad="50800" dist="50800" sx="1000" sy="1000" algn="ctr" rotWithShape="0">
              <a:srgbClr val="000000"/>
            </a:outerShdw>
            <a:softEdge rad="0"/>
          </a:effectLst>
          <a:scene3d>
            <a:camera prst="orthographicFront"/>
            <a:lightRig rig="threePt" dir="t">
              <a:rot lat="0" lon="0" rev="4200000"/>
            </a:lightRig>
          </a:scene3d>
          <a:sp3d prstMaterial="powder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FE2783C0-92BF-9356-FF9A-978C55A3DCDC}"/>
              </a:ext>
            </a:extLst>
          </p:cNvPr>
          <p:cNvSpPr>
            <a:spLocks/>
          </p:cNvSpPr>
          <p:nvPr/>
        </p:nvSpPr>
        <p:spPr>
          <a:xfrm>
            <a:off x="9904379" y="3512093"/>
            <a:ext cx="1712553" cy="201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2011 a 2020</a:t>
            </a:r>
            <a:endParaRPr lang="pt-BR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150243C4-B940-7033-0E01-B5CE46357541}"/>
              </a:ext>
            </a:extLst>
          </p:cNvPr>
          <p:cNvSpPr>
            <a:spLocks/>
          </p:cNvSpPr>
          <p:nvPr/>
        </p:nvSpPr>
        <p:spPr>
          <a:xfrm>
            <a:off x="9775085" y="3929900"/>
            <a:ext cx="180000" cy="180000"/>
          </a:xfrm>
          <a:prstGeom prst="rect">
            <a:avLst/>
          </a:prstGeom>
          <a:solidFill>
            <a:srgbClr val="067875"/>
          </a:solidFill>
          <a:ln>
            <a:solidFill>
              <a:srgbClr val="00487E"/>
            </a:solidFill>
          </a:ln>
          <a:effectLst/>
          <a:scene3d>
            <a:camera prst="orthographicFront"/>
            <a:lightRig rig="threePt" dir="t">
              <a:rot lat="0" lon="0" rev="4200000"/>
            </a:lightRig>
          </a:scene3d>
          <a:sp3d extrusionH="190500" prstMaterial="powder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D266602A-BE60-A1E1-139B-CCCDFDFBDF0E}"/>
              </a:ext>
            </a:extLst>
          </p:cNvPr>
          <p:cNvSpPr>
            <a:spLocks/>
          </p:cNvSpPr>
          <p:nvPr/>
        </p:nvSpPr>
        <p:spPr>
          <a:xfrm>
            <a:off x="9905016" y="3929900"/>
            <a:ext cx="1712553" cy="201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Acima de 2020</a:t>
            </a:r>
            <a:endParaRPr lang="pt-BR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3FA871C-5274-1EA2-87E4-E1D9815910D5}"/>
              </a:ext>
            </a:extLst>
          </p:cNvPr>
          <p:cNvSpPr txBox="1"/>
          <p:nvPr/>
        </p:nvSpPr>
        <p:spPr>
          <a:xfrm>
            <a:off x="2855053" y="79946"/>
            <a:ext cx="61566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600" b="1" dirty="0"/>
              <a:t>ANO DA LEI DOS CONSELHOS </a:t>
            </a:r>
            <a:r>
              <a:rPr lang="pt-BR" sz="2600" b="1" u="sng" dirty="0"/>
              <a:t>MUNICIPAIS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A0A776C-E5A1-C479-E845-0E73FA5C6459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309601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B96792-B276-0A3D-BFE5-421AD704A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>
            <a:extLst>
              <a:ext uri="{FF2B5EF4-FFF2-40B4-BE49-F238E27FC236}">
                <a16:creationId xmlns:a16="http://schemas.microsoft.com/office/drawing/2014/main" id="{9881BCD0-EE4A-FECE-8FF8-4E38160E6F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93145" y="3342520"/>
            <a:ext cx="840178" cy="257281"/>
          </a:xfrm>
          <a:prstGeom prst="rect">
            <a:avLst/>
          </a:prstGeom>
          <a:gradFill flip="none" rotWithShape="1">
            <a:gsLst>
              <a:gs pos="14000">
                <a:schemeClr val="accent1">
                  <a:lumMod val="40000"/>
                  <a:lumOff val="60000"/>
                </a:schemeClr>
              </a:gs>
              <a:gs pos="66000">
                <a:schemeClr val="accent1">
                  <a:lumMod val="75000"/>
                </a:schemeClr>
              </a:gs>
              <a:gs pos="87000">
                <a:srgbClr val="001B50"/>
              </a:gs>
            </a:gsLst>
            <a:lin ang="0" scaled="1"/>
            <a:tileRect/>
          </a:gradFill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714A672E-CAEE-09DA-467B-AA89AE4A23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86915" y="2993468"/>
            <a:ext cx="844360" cy="254584"/>
          </a:xfrm>
          <a:prstGeom prst="rect">
            <a:avLst/>
          </a:prstGeom>
          <a:gradFill flip="none" rotWithShape="1">
            <a:gsLst>
              <a:gs pos="14000">
                <a:srgbClr val="FACACF"/>
              </a:gs>
              <a:gs pos="66000">
                <a:srgbClr val="F25867"/>
              </a:gs>
              <a:gs pos="87000">
                <a:srgbClr val="EE2235"/>
              </a:gs>
            </a:gsLst>
            <a:lin ang="0" scaled="1"/>
            <a:tileRect/>
          </a:gradFill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55FFF553-CD50-DA02-B8F0-AEEF5978A09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86916" y="4041263"/>
            <a:ext cx="840178" cy="257281"/>
          </a:xfrm>
          <a:prstGeom prst="rect">
            <a:avLst/>
          </a:prstGeom>
          <a:gradFill>
            <a:gsLst>
              <a:gs pos="14000">
                <a:srgbClr val="FFDA65"/>
              </a:gs>
              <a:gs pos="66000">
                <a:srgbClr val="FFC000"/>
              </a:gs>
              <a:gs pos="87000">
                <a:srgbClr val="C09200"/>
              </a:gs>
            </a:gsLst>
            <a:lin ang="0" scaled="1"/>
          </a:gradFill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E172655B-C617-943A-5E45-813536E502C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73543" y="4392560"/>
            <a:ext cx="840178" cy="257281"/>
          </a:xfrm>
          <a:prstGeom prst="rect">
            <a:avLst/>
          </a:prstGeom>
          <a:gradFill>
            <a:gsLst>
              <a:gs pos="14000">
                <a:srgbClr val="B381D9"/>
              </a:gs>
              <a:gs pos="66000">
                <a:srgbClr val="8E41C7"/>
              </a:gs>
              <a:gs pos="87000">
                <a:srgbClr val="441D61"/>
              </a:gs>
            </a:gsLst>
            <a:lin ang="0" scaled="1"/>
          </a:gradFill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C64B30C1-B996-92DE-F13F-E1D103D8A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05051" y="3691352"/>
            <a:ext cx="522043" cy="255617"/>
          </a:xfrm>
          <a:prstGeom prst="rect">
            <a:avLst/>
          </a:prstGeom>
          <a:gradFill>
            <a:gsLst>
              <a:gs pos="14000">
                <a:srgbClr val="92D050"/>
              </a:gs>
              <a:gs pos="66000">
                <a:srgbClr val="679D2B"/>
              </a:gs>
              <a:gs pos="87000">
                <a:srgbClr val="2B4212"/>
              </a:gs>
            </a:gsLst>
            <a:lin ang="0" scaled="1"/>
          </a:gradFill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73F4789-DB13-311A-A4CB-2BBD07D25DDB}"/>
              </a:ext>
            </a:extLst>
          </p:cNvPr>
          <p:cNvSpPr txBox="1"/>
          <p:nvPr/>
        </p:nvSpPr>
        <p:spPr>
          <a:xfrm>
            <a:off x="11679552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A5B4EFCB-38C0-7998-13FC-BB0CAAC40E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5942" y="2669504"/>
            <a:ext cx="1874657" cy="2120878"/>
          </a:xfrm>
          <a:prstGeom prst="roundRect">
            <a:avLst/>
          </a:prstGeom>
          <a:gradFill flip="none" rotWithShape="1">
            <a:gsLst>
              <a:gs pos="98000">
                <a:schemeClr val="accent1">
                  <a:lumMod val="50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  <a:gs pos="56000">
                <a:schemeClr val="accent1">
                  <a:lumMod val="75000"/>
                </a:schemeClr>
              </a:gs>
              <a:gs pos="88000">
                <a:srgbClr val="001B5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Número de </a:t>
            </a:r>
          </a:p>
          <a:p>
            <a:pPr algn="ctr"/>
            <a:r>
              <a:rPr lang="pt-BR" dirty="0"/>
              <a:t>Reuniões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C55DD99A-677B-57B3-2BF9-4008F5DC498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3670" y="2592720"/>
            <a:ext cx="2082609" cy="2266516"/>
          </a:xfrm>
          <a:prstGeom prst="roundRect">
            <a:avLst/>
          </a:prstGeom>
          <a:noFill/>
          <a:ln w="60325" cmpd="thickThin"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524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: Cantos Superiores Arredondados 9">
            <a:extLst>
              <a:ext uri="{FF2B5EF4-FFF2-40B4-BE49-F238E27FC236}">
                <a16:creationId xmlns:a16="http://schemas.microsoft.com/office/drawing/2014/main" id="{AACE5129-EA12-4622-CBBD-101779E82A6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4708523" y="2992041"/>
            <a:ext cx="696916" cy="16510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69000">
                <a:srgbClr val="2B4212"/>
              </a:gs>
              <a:gs pos="12549">
                <a:srgbClr val="679D2B"/>
              </a:gs>
              <a:gs pos="39000">
                <a:srgbClr val="314B15"/>
              </a:gs>
            </a:gsLst>
            <a:lin ang="16200000" scaled="1"/>
            <a:tileRect/>
          </a:gradFill>
          <a:ln>
            <a:noFill/>
          </a:ln>
          <a:effectLst>
            <a:outerShdw blurRad="50800" dist="50800" dir="5400000" sx="103000" sy="103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: Cantos Superiores Arredondados 12">
            <a:extLst>
              <a:ext uri="{FF2B5EF4-FFF2-40B4-BE49-F238E27FC236}">
                <a16:creationId xmlns:a16="http://schemas.microsoft.com/office/drawing/2014/main" id="{49FC5499-94F3-C299-791F-8A352E9EC84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5212164" y="1645043"/>
            <a:ext cx="689793" cy="266227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98431">
                <a:srgbClr val="001B50"/>
              </a:gs>
              <a:gs pos="17000">
                <a:schemeClr val="accent1">
                  <a:lumMod val="75000"/>
                </a:schemeClr>
              </a:gs>
              <a:gs pos="54000">
                <a:srgbClr val="001B50"/>
              </a:gs>
            </a:gsLst>
            <a:lin ang="16200000" scaled="1"/>
            <a:tileRect/>
          </a:gradFill>
          <a:ln>
            <a:noFill/>
          </a:ln>
          <a:effectLst>
            <a:outerShdw blurRad="50800" dist="50800" dir="5400000" sx="103000" sy="103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: Cantos Superiores Arredondados 13">
            <a:extLst>
              <a:ext uri="{FF2B5EF4-FFF2-40B4-BE49-F238E27FC236}">
                <a16:creationId xmlns:a16="http://schemas.microsoft.com/office/drawing/2014/main" id="{843DCF3B-58DE-92ED-DB9D-F5A8E66C2CD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4714034" y="3818777"/>
            <a:ext cx="681132" cy="1670051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14000">
                <a:srgbClr val="FFDA65"/>
              </a:gs>
              <a:gs pos="43000">
                <a:srgbClr val="FFC000"/>
              </a:gs>
              <a:gs pos="70000">
                <a:srgbClr val="C09200"/>
              </a:gs>
            </a:gsLst>
            <a:lin ang="16200000" scaled="1"/>
            <a:tileRect/>
          </a:gradFill>
          <a:ln>
            <a:noFill/>
          </a:ln>
          <a:effectLst>
            <a:outerShdw blurRad="50800" dist="50800" dir="5400000" sx="103000" sy="103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Superiores Arredondados 14">
            <a:extLst>
              <a:ext uri="{FF2B5EF4-FFF2-40B4-BE49-F238E27FC236}">
                <a16:creationId xmlns:a16="http://schemas.microsoft.com/office/drawing/2014/main" id="{87833E3F-6FB0-18B6-7A5F-3C54A1BA17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4312401" y="5062573"/>
            <a:ext cx="698582" cy="86360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9000">
                <a:srgbClr val="B381D9"/>
              </a:gs>
              <a:gs pos="39000">
                <a:srgbClr val="8E41C7"/>
              </a:gs>
              <a:gs pos="80000">
                <a:srgbClr val="441D61"/>
              </a:gs>
            </a:gsLst>
            <a:lin ang="16200000" scaled="1"/>
            <a:tileRect/>
          </a:gradFill>
          <a:ln>
            <a:noFill/>
          </a:ln>
          <a:effectLst>
            <a:outerShdw blurRad="50800" dist="50800" dir="5400000" sx="103000" sy="103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: Cantos Superiores Arredondados 15">
            <a:extLst>
              <a:ext uri="{FF2B5EF4-FFF2-40B4-BE49-F238E27FC236}">
                <a16:creationId xmlns:a16="http://schemas.microsoft.com/office/drawing/2014/main" id="{AC666E1C-740E-D2F6-B8FF-391BF373354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4332396" y="1705344"/>
            <a:ext cx="689792" cy="858839"/>
          </a:xfrm>
          <a:custGeom>
            <a:avLst/>
            <a:gdLst>
              <a:gd name="connsiteX0" fmla="*/ 307186 w 689793"/>
              <a:gd name="connsiteY0" fmla="*/ 0 h 858839"/>
              <a:gd name="connsiteX1" fmla="*/ 382607 w 689793"/>
              <a:gd name="connsiteY1" fmla="*/ 0 h 858839"/>
              <a:gd name="connsiteX2" fmla="*/ 689793 w 689793"/>
              <a:gd name="connsiteY2" fmla="*/ 307186 h 858839"/>
              <a:gd name="connsiteX3" fmla="*/ 689793 w 689793"/>
              <a:gd name="connsiteY3" fmla="*/ 858839 h 858839"/>
              <a:gd name="connsiteX4" fmla="*/ 689793 w 689793"/>
              <a:gd name="connsiteY4" fmla="*/ 858839 h 858839"/>
              <a:gd name="connsiteX5" fmla="*/ 0 w 689793"/>
              <a:gd name="connsiteY5" fmla="*/ 858839 h 858839"/>
              <a:gd name="connsiteX6" fmla="*/ 0 w 689793"/>
              <a:gd name="connsiteY6" fmla="*/ 858839 h 858839"/>
              <a:gd name="connsiteX7" fmla="*/ 0 w 689793"/>
              <a:gd name="connsiteY7" fmla="*/ 307186 h 858839"/>
              <a:gd name="connsiteX8" fmla="*/ 307186 w 689793"/>
              <a:gd name="connsiteY8" fmla="*/ 0 h 858839"/>
              <a:gd name="connsiteX0" fmla="*/ 307186 w 699318"/>
              <a:gd name="connsiteY0" fmla="*/ 0 h 858839"/>
              <a:gd name="connsiteX1" fmla="*/ 382607 w 699318"/>
              <a:gd name="connsiteY1" fmla="*/ 0 h 858839"/>
              <a:gd name="connsiteX2" fmla="*/ 689793 w 699318"/>
              <a:gd name="connsiteY2" fmla="*/ 307186 h 858839"/>
              <a:gd name="connsiteX3" fmla="*/ 689793 w 699318"/>
              <a:gd name="connsiteY3" fmla="*/ 858839 h 858839"/>
              <a:gd name="connsiteX4" fmla="*/ 699318 w 699318"/>
              <a:gd name="connsiteY4" fmla="*/ 858839 h 858839"/>
              <a:gd name="connsiteX5" fmla="*/ 0 w 699318"/>
              <a:gd name="connsiteY5" fmla="*/ 858839 h 858839"/>
              <a:gd name="connsiteX6" fmla="*/ 0 w 699318"/>
              <a:gd name="connsiteY6" fmla="*/ 858839 h 858839"/>
              <a:gd name="connsiteX7" fmla="*/ 0 w 699318"/>
              <a:gd name="connsiteY7" fmla="*/ 307186 h 858839"/>
              <a:gd name="connsiteX8" fmla="*/ 307186 w 699318"/>
              <a:gd name="connsiteY8" fmla="*/ 0 h 858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318" h="858839">
                <a:moveTo>
                  <a:pt x="307186" y="0"/>
                </a:moveTo>
                <a:lnTo>
                  <a:pt x="382607" y="0"/>
                </a:lnTo>
                <a:cubicBezTo>
                  <a:pt x="552261" y="0"/>
                  <a:pt x="689793" y="137532"/>
                  <a:pt x="689793" y="307186"/>
                </a:cubicBezTo>
                <a:lnTo>
                  <a:pt x="689793" y="858839"/>
                </a:lnTo>
                <a:lnTo>
                  <a:pt x="699318" y="858839"/>
                </a:lnTo>
                <a:lnTo>
                  <a:pt x="0" y="858839"/>
                </a:lnTo>
                <a:lnTo>
                  <a:pt x="0" y="858839"/>
                </a:lnTo>
                <a:lnTo>
                  <a:pt x="0" y="307186"/>
                </a:lnTo>
                <a:cubicBezTo>
                  <a:pt x="0" y="137532"/>
                  <a:pt x="137532" y="0"/>
                  <a:pt x="307186" y="0"/>
                </a:cubicBezTo>
                <a:close/>
              </a:path>
            </a:pathLst>
          </a:custGeom>
          <a:gradFill flip="none" rotWithShape="1">
            <a:gsLst>
              <a:gs pos="85000">
                <a:srgbClr val="E11125"/>
              </a:gs>
              <a:gs pos="23000">
                <a:srgbClr val="F25867"/>
              </a:gs>
              <a:gs pos="58000">
                <a:srgbClr val="E11125"/>
              </a:gs>
            </a:gsLst>
            <a:lin ang="16200000" scaled="1"/>
            <a:tileRect/>
          </a:gradFill>
          <a:ln>
            <a:noFill/>
          </a:ln>
          <a:effectLst>
            <a:outerShdw blurRad="50800" dist="50800" dir="5400000" sx="103000" sy="103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Trapezoide 16">
            <a:extLst>
              <a:ext uri="{FF2B5EF4-FFF2-40B4-BE49-F238E27FC236}">
                <a16:creationId xmlns:a16="http://schemas.microsoft.com/office/drawing/2014/main" id="{C4117FA0-AFB9-EBAE-4919-396804AA137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6200000">
            <a:off x="3181679" y="3114208"/>
            <a:ext cx="696913" cy="1413874"/>
          </a:xfrm>
          <a:custGeom>
            <a:avLst/>
            <a:gdLst>
              <a:gd name="connsiteX0" fmla="*/ 0 w 696913"/>
              <a:gd name="connsiteY0" fmla="*/ 1412289 h 1412289"/>
              <a:gd name="connsiteX1" fmla="*/ 240902 w 696913"/>
              <a:gd name="connsiteY1" fmla="*/ 0 h 1412289"/>
              <a:gd name="connsiteX2" fmla="*/ 456011 w 696913"/>
              <a:gd name="connsiteY2" fmla="*/ 0 h 1412289"/>
              <a:gd name="connsiteX3" fmla="*/ 696913 w 696913"/>
              <a:gd name="connsiteY3" fmla="*/ 1412289 h 1412289"/>
              <a:gd name="connsiteX4" fmla="*/ 0 w 696913"/>
              <a:gd name="connsiteY4" fmla="*/ 1412289 h 1412289"/>
              <a:gd name="connsiteX0" fmla="*/ 0 w 696913"/>
              <a:gd name="connsiteY0" fmla="*/ 1412289 h 1412289"/>
              <a:gd name="connsiteX1" fmla="*/ 240902 w 696913"/>
              <a:gd name="connsiteY1" fmla="*/ 0 h 1412289"/>
              <a:gd name="connsiteX2" fmla="*/ 471886 w 696913"/>
              <a:gd name="connsiteY2" fmla="*/ 3175 h 1412289"/>
              <a:gd name="connsiteX3" fmla="*/ 696913 w 696913"/>
              <a:gd name="connsiteY3" fmla="*/ 1412289 h 1412289"/>
              <a:gd name="connsiteX4" fmla="*/ 0 w 696913"/>
              <a:gd name="connsiteY4" fmla="*/ 1412289 h 1412289"/>
              <a:gd name="connsiteX0" fmla="*/ 0 w 696913"/>
              <a:gd name="connsiteY0" fmla="*/ 1409114 h 1409114"/>
              <a:gd name="connsiteX1" fmla="*/ 218677 w 696913"/>
              <a:gd name="connsiteY1" fmla="*/ 9525 h 1409114"/>
              <a:gd name="connsiteX2" fmla="*/ 471886 w 696913"/>
              <a:gd name="connsiteY2" fmla="*/ 0 h 1409114"/>
              <a:gd name="connsiteX3" fmla="*/ 696913 w 696913"/>
              <a:gd name="connsiteY3" fmla="*/ 1409114 h 1409114"/>
              <a:gd name="connsiteX4" fmla="*/ 0 w 696913"/>
              <a:gd name="connsiteY4" fmla="*/ 1409114 h 1409114"/>
              <a:gd name="connsiteX0" fmla="*/ 0 w 696913"/>
              <a:gd name="connsiteY0" fmla="*/ 1409114 h 1409114"/>
              <a:gd name="connsiteX1" fmla="*/ 221852 w 696913"/>
              <a:gd name="connsiteY1" fmla="*/ 3 h 1409114"/>
              <a:gd name="connsiteX2" fmla="*/ 471886 w 696913"/>
              <a:gd name="connsiteY2" fmla="*/ 0 h 1409114"/>
              <a:gd name="connsiteX3" fmla="*/ 696913 w 696913"/>
              <a:gd name="connsiteY3" fmla="*/ 1409114 h 1409114"/>
              <a:gd name="connsiteX4" fmla="*/ 0 w 696913"/>
              <a:gd name="connsiteY4" fmla="*/ 1409114 h 1409114"/>
              <a:gd name="connsiteX0" fmla="*/ 0 w 696913"/>
              <a:gd name="connsiteY0" fmla="*/ 1409111 h 1409111"/>
              <a:gd name="connsiteX1" fmla="*/ 221852 w 696913"/>
              <a:gd name="connsiteY1" fmla="*/ 0 h 1409111"/>
              <a:gd name="connsiteX2" fmla="*/ 479029 w 696913"/>
              <a:gd name="connsiteY2" fmla="*/ 0 h 1409111"/>
              <a:gd name="connsiteX3" fmla="*/ 696913 w 696913"/>
              <a:gd name="connsiteY3" fmla="*/ 1409111 h 1409111"/>
              <a:gd name="connsiteX4" fmla="*/ 0 w 696913"/>
              <a:gd name="connsiteY4" fmla="*/ 1409111 h 1409111"/>
              <a:gd name="connsiteX0" fmla="*/ 0 w 704057"/>
              <a:gd name="connsiteY0" fmla="*/ 1409111 h 1409111"/>
              <a:gd name="connsiteX1" fmla="*/ 221852 w 704057"/>
              <a:gd name="connsiteY1" fmla="*/ 0 h 1409111"/>
              <a:gd name="connsiteX2" fmla="*/ 479029 w 704057"/>
              <a:gd name="connsiteY2" fmla="*/ 0 h 1409111"/>
              <a:gd name="connsiteX3" fmla="*/ 704057 w 704057"/>
              <a:gd name="connsiteY3" fmla="*/ 1409111 h 1409111"/>
              <a:gd name="connsiteX4" fmla="*/ 0 w 704057"/>
              <a:gd name="connsiteY4" fmla="*/ 1409111 h 1409111"/>
              <a:gd name="connsiteX0" fmla="*/ 0 w 696913"/>
              <a:gd name="connsiteY0" fmla="*/ 1409111 h 1413874"/>
              <a:gd name="connsiteX1" fmla="*/ 221852 w 696913"/>
              <a:gd name="connsiteY1" fmla="*/ 0 h 1413874"/>
              <a:gd name="connsiteX2" fmla="*/ 479029 w 696913"/>
              <a:gd name="connsiteY2" fmla="*/ 0 h 1413874"/>
              <a:gd name="connsiteX3" fmla="*/ 696913 w 696913"/>
              <a:gd name="connsiteY3" fmla="*/ 1413874 h 1413874"/>
              <a:gd name="connsiteX4" fmla="*/ 0 w 696913"/>
              <a:gd name="connsiteY4" fmla="*/ 1409111 h 141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913" h="1413874">
                <a:moveTo>
                  <a:pt x="0" y="1409111"/>
                </a:moveTo>
                <a:lnTo>
                  <a:pt x="221852" y="0"/>
                </a:lnTo>
                <a:lnTo>
                  <a:pt x="479029" y="0"/>
                </a:lnTo>
                <a:lnTo>
                  <a:pt x="696913" y="1413874"/>
                </a:lnTo>
                <a:lnTo>
                  <a:pt x="0" y="1409111"/>
                </a:lnTo>
                <a:close/>
              </a:path>
            </a:pathLst>
          </a:custGeom>
          <a:gradFill flip="none" rotWithShape="1">
            <a:gsLst>
              <a:gs pos="31000">
                <a:srgbClr val="679D2B"/>
              </a:gs>
              <a:gs pos="57000">
                <a:srgbClr val="2B4212"/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Forma Livre: Forma 25">
            <a:extLst>
              <a:ext uri="{FF2B5EF4-FFF2-40B4-BE49-F238E27FC236}">
                <a16:creationId xmlns:a16="http://schemas.microsoft.com/office/drawing/2014/main" id="{0ABA9116-B5F7-AF46-0E72-F7FE37B94BC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6200000">
            <a:off x="3044609" y="3817752"/>
            <a:ext cx="954971" cy="1401317"/>
          </a:xfrm>
          <a:custGeom>
            <a:avLst/>
            <a:gdLst>
              <a:gd name="connsiteX0" fmla="*/ 944425 w 944425"/>
              <a:gd name="connsiteY0" fmla="*/ 0 h 1793872"/>
              <a:gd name="connsiteX1" fmla="*/ 682930 w 944425"/>
              <a:gd name="connsiteY1" fmla="*/ 1793872 h 1793872"/>
              <a:gd name="connsiteX2" fmla="*/ 0 w 944425"/>
              <a:gd name="connsiteY2" fmla="*/ 1793872 h 1793872"/>
              <a:gd name="connsiteX3" fmla="*/ 735990 w 944425"/>
              <a:gd name="connsiteY3" fmla="*/ 0 h 1793872"/>
              <a:gd name="connsiteX0" fmla="*/ 935005 w 935005"/>
              <a:gd name="connsiteY0" fmla="*/ 32646 h 1793872"/>
              <a:gd name="connsiteX1" fmla="*/ 682930 w 935005"/>
              <a:gd name="connsiteY1" fmla="*/ 1793872 h 1793872"/>
              <a:gd name="connsiteX2" fmla="*/ 0 w 935005"/>
              <a:gd name="connsiteY2" fmla="*/ 1793872 h 1793872"/>
              <a:gd name="connsiteX3" fmla="*/ 735990 w 935005"/>
              <a:gd name="connsiteY3" fmla="*/ 0 h 1793872"/>
              <a:gd name="connsiteX4" fmla="*/ 935005 w 935005"/>
              <a:gd name="connsiteY4" fmla="*/ 32646 h 1793872"/>
              <a:gd name="connsiteX0" fmla="*/ 935005 w 935005"/>
              <a:gd name="connsiteY0" fmla="*/ 0 h 1761226"/>
              <a:gd name="connsiteX1" fmla="*/ 682930 w 935005"/>
              <a:gd name="connsiteY1" fmla="*/ 1761226 h 1761226"/>
              <a:gd name="connsiteX2" fmla="*/ 0 w 935005"/>
              <a:gd name="connsiteY2" fmla="*/ 1761226 h 1761226"/>
              <a:gd name="connsiteX3" fmla="*/ 731279 w 935005"/>
              <a:gd name="connsiteY3" fmla="*/ 2 h 1761226"/>
              <a:gd name="connsiteX4" fmla="*/ 935005 w 935005"/>
              <a:gd name="connsiteY4" fmla="*/ 0 h 1761226"/>
              <a:gd name="connsiteX0" fmla="*/ 935005 w 935005"/>
              <a:gd name="connsiteY0" fmla="*/ 0 h 1761224"/>
              <a:gd name="connsiteX1" fmla="*/ 682930 w 935005"/>
              <a:gd name="connsiteY1" fmla="*/ 1761224 h 1761224"/>
              <a:gd name="connsiteX2" fmla="*/ 0 w 935005"/>
              <a:gd name="connsiteY2" fmla="*/ 1761224 h 1761224"/>
              <a:gd name="connsiteX3" fmla="*/ 731279 w 935005"/>
              <a:gd name="connsiteY3" fmla="*/ 0 h 1761224"/>
              <a:gd name="connsiteX4" fmla="*/ 935005 w 935005"/>
              <a:gd name="connsiteY4" fmla="*/ 0 h 1761224"/>
              <a:gd name="connsiteX0" fmla="*/ 935005 w 935005"/>
              <a:gd name="connsiteY0" fmla="*/ 0 h 1765890"/>
              <a:gd name="connsiteX1" fmla="*/ 687642 w 935005"/>
              <a:gd name="connsiteY1" fmla="*/ 1765890 h 1765890"/>
              <a:gd name="connsiteX2" fmla="*/ 0 w 935005"/>
              <a:gd name="connsiteY2" fmla="*/ 1761224 h 1765890"/>
              <a:gd name="connsiteX3" fmla="*/ 731279 w 935005"/>
              <a:gd name="connsiteY3" fmla="*/ 0 h 1765890"/>
              <a:gd name="connsiteX4" fmla="*/ 935005 w 935005"/>
              <a:gd name="connsiteY4" fmla="*/ 0 h 1765890"/>
              <a:gd name="connsiteX0" fmla="*/ 935005 w 935005"/>
              <a:gd name="connsiteY0" fmla="*/ 0 h 1761226"/>
              <a:gd name="connsiteX1" fmla="*/ 687642 w 935005"/>
              <a:gd name="connsiteY1" fmla="*/ 1761226 h 1761226"/>
              <a:gd name="connsiteX2" fmla="*/ 0 w 935005"/>
              <a:gd name="connsiteY2" fmla="*/ 1761224 h 1761226"/>
              <a:gd name="connsiteX3" fmla="*/ 731279 w 935005"/>
              <a:gd name="connsiteY3" fmla="*/ 0 h 1761226"/>
              <a:gd name="connsiteX4" fmla="*/ 935005 w 935005"/>
              <a:gd name="connsiteY4" fmla="*/ 0 h 1761226"/>
              <a:gd name="connsiteX0" fmla="*/ 944424 w 944424"/>
              <a:gd name="connsiteY0" fmla="*/ 23625 h 1761226"/>
              <a:gd name="connsiteX1" fmla="*/ 687642 w 944424"/>
              <a:gd name="connsiteY1" fmla="*/ 1761226 h 1761226"/>
              <a:gd name="connsiteX2" fmla="*/ 0 w 944424"/>
              <a:gd name="connsiteY2" fmla="*/ 1761224 h 1761226"/>
              <a:gd name="connsiteX3" fmla="*/ 731279 w 944424"/>
              <a:gd name="connsiteY3" fmla="*/ 0 h 1761226"/>
              <a:gd name="connsiteX4" fmla="*/ 944424 w 944424"/>
              <a:gd name="connsiteY4" fmla="*/ 23625 h 1761226"/>
              <a:gd name="connsiteX0" fmla="*/ 944424 w 944424"/>
              <a:gd name="connsiteY0" fmla="*/ 0 h 1737601"/>
              <a:gd name="connsiteX1" fmla="*/ 687642 w 944424"/>
              <a:gd name="connsiteY1" fmla="*/ 1737601 h 1737601"/>
              <a:gd name="connsiteX2" fmla="*/ 0 w 944424"/>
              <a:gd name="connsiteY2" fmla="*/ 1737599 h 1737601"/>
              <a:gd name="connsiteX3" fmla="*/ 706159 w 944424"/>
              <a:gd name="connsiteY3" fmla="*/ 3937 h 1737601"/>
              <a:gd name="connsiteX4" fmla="*/ 944424 w 944424"/>
              <a:gd name="connsiteY4" fmla="*/ 0 h 1737601"/>
              <a:gd name="connsiteX0" fmla="*/ 953844 w 953844"/>
              <a:gd name="connsiteY0" fmla="*/ 0 h 1737601"/>
              <a:gd name="connsiteX1" fmla="*/ 687642 w 953844"/>
              <a:gd name="connsiteY1" fmla="*/ 1737601 h 1737601"/>
              <a:gd name="connsiteX2" fmla="*/ 0 w 953844"/>
              <a:gd name="connsiteY2" fmla="*/ 1737599 h 1737601"/>
              <a:gd name="connsiteX3" fmla="*/ 706159 w 953844"/>
              <a:gd name="connsiteY3" fmla="*/ 3937 h 1737601"/>
              <a:gd name="connsiteX4" fmla="*/ 953844 w 953844"/>
              <a:gd name="connsiteY4" fmla="*/ 0 h 1737601"/>
              <a:gd name="connsiteX0" fmla="*/ 953844 w 953844"/>
              <a:gd name="connsiteY0" fmla="*/ 0 h 1737601"/>
              <a:gd name="connsiteX1" fmla="*/ 687642 w 953844"/>
              <a:gd name="connsiteY1" fmla="*/ 1737601 h 1737601"/>
              <a:gd name="connsiteX2" fmla="*/ 0 w 953844"/>
              <a:gd name="connsiteY2" fmla="*/ 1737599 h 1737601"/>
              <a:gd name="connsiteX3" fmla="*/ 696738 w 953844"/>
              <a:gd name="connsiteY3" fmla="*/ 3940 h 1737601"/>
              <a:gd name="connsiteX4" fmla="*/ 953844 w 953844"/>
              <a:gd name="connsiteY4" fmla="*/ 0 h 1737601"/>
              <a:gd name="connsiteX0" fmla="*/ 944425 w 944425"/>
              <a:gd name="connsiteY0" fmla="*/ 0 h 1737602"/>
              <a:gd name="connsiteX1" fmla="*/ 678223 w 944425"/>
              <a:gd name="connsiteY1" fmla="*/ 1737601 h 1737602"/>
              <a:gd name="connsiteX2" fmla="*/ 0 w 944425"/>
              <a:gd name="connsiteY2" fmla="*/ 1737602 h 1737602"/>
              <a:gd name="connsiteX3" fmla="*/ 687319 w 944425"/>
              <a:gd name="connsiteY3" fmla="*/ 3940 h 1737602"/>
              <a:gd name="connsiteX4" fmla="*/ 944425 w 944425"/>
              <a:gd name="connsiteY4" fmla="*/ 0 h 1737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425" h="1737602">
                <a:moveTo>
                  <a:pt x="944425" y="0"/>
                </a:moveTo>
                <a:lnTo>
                  <a:pt x="678223" y="1737601"/>
                </a:lnTo>
                <a:lnTo>
                  <a:pt x="0" y="1737602"/>
                </a:lnTo>
                <a:lnTo>
                  <a:pt x="687319" y="3940"/>
                </a:lnTo>
                <a:lnTo>
                  <a:pt x="944425" y="0"/>
                </a:lnTo>
                <a:close/>
              </a:path>
            </a:pathLst>
          </a:custGeom>
          <a:gradFill>
            <a:gsLst>
              <a:gs pos="34000">
                <a:srgbClr val="FFC000"/>
              </a:gs>
              <a:gs pos="54000">
                <a:srgbClr val="C09200"/>
              </a:gs>
            </a:gsLst>
            <a:lin ang="0" scaled="1"/>
          </a:gradFill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Forma Livre: Forma 31">
            <a:extLst>
              <a:ext uri="{FF2B5EF4-FFF2-40B4-BE49-F238E27FC236}">
                <a16:creationId xmlns:a16="http://schemas.microsoft.com/office/drawing/2014/main" id="{4B738500-D2FB-FC1A-7C41-D2138278C9C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6200000">
            <a:off x="2793908" y="4404171"/>
            <a:ext cx="1451579" cy="1425890"/>
          </a:xfrm>
          <a:custGeom>
            <a:avLst/>
            <a:gdLst>
              <a:gd name="connsiteX0" fmla="*/ 1419829 w 1419829"/>
              <a:gd name="connsiteY0" fmla="*/ 0 h 1820617"/>
              <a:gd name="connsiteX1" fmla="*/ 675310 w 1419829"/>
              <a:gd name="connsiteY1" fmla="*/ 1820617 h 1820617"/>
              <a:gd name="connsiteX2" fmla="*/ 0 w 1419829"/>
              <a:gd name="connsiteY2" fmla="*/ 1820617 h 1820617"/>
              <a:gd name="connsiteX3" fmla="*/ 1217847 w 1419829"/>
              <a:gd name="connsiteY3" fmla="*/ 0 h 1820617"/>
              <a:gd name="connsiteX0" fmla="*/ 1419829 w 1419829"/>
              <a:gd name="connsiteY0" fmla="*/ 0 h 1820617"/>
              <a:gd name="connsiteX1" fmla="*/ 694360 w 1419829"/>
              <a:gd name="connsiteY1" fmla="*/ 1813473 h 1820617"/>
              <a:gd name="connsiteX2" fmla="*/ 0 w 1419829"/>
              <a:gd name="connsiteY2" fmla="*/ 1820617 h 1820617"/>
              <a:gd name="connsiteX3" fmla="*/ 1217847 w 1419829"/>
              <a:gd name="connsiteY3" fmla="*/ 0 h 1820617"/>
              <a:gd name="connsiteX4" fmla="*/ 1419829 w 1419829"/>
              <a:gd name="connsiteY4" fmla="*/ 0 h 1820617"/>
              <a:gd name="connsiteX0" fmla="*/ 1426972 w 1426972"/>
              <a:gd name="connsiteY0" fmla="*/ 0 h 1813473"/>
              <a:gd name="connsiteX1" fmla="*/ 701503 w 1426972"/>
              <a:gd name="connsiteY1" fmla="*/ 1813473 h 1813473"/>
              <a:gd name="connsiteX2" fmla="*/ 0 w 1426972"/>
              <a:gd name="connsiteY2" fmla="*/ 1813473 h 1813473"/>
              <a:gd name="connsiteX3" fmla="*/ 1224990 w 1426972"/>
              <a:gd name="connsiteY3" fmla="*/ 0 h 1813473"/>
              <a:gd name="connsiteX4" fmla="*/ 1426972 w 1426972"/>
              <a:gd name="connsiteY4" fmla="*/ 0 h 1813473"/>
              <a:gd name="connsiteX0" fmla="*/ 1434116 w 1434116"/>
              <a:gd name="connsiteY0" fmla="*/ 3 h 1813473"/>
              <a:gd name="connsiteX1" fmla="*/ 701503 w 1434116"/>
              <a:gd name="connsiteY1" fmla="*/ 1813473 h 1813473"/>
              <a:gd name="connsiteX2" fmla="*/ 0 w 1434116"/>
              <a:gd name="connsiteY2" fmla="*/ 1813473 h 1813473"/>
              <a:gd name="connsiteX3" fmla="*/ 1224990 w 1434116"/>
              <a:gd name="connsiteY3" fmla="*/ 0 h 1813473"/>
              <a:gd name="connsiteX4" fmla="*/ 1434116 w 1434116"/>
              <a:gd name="connsiteY4" fmla="*/ 3 h 1813473"/>
              <a:gd name="connsiteX0" fmla="*/ 1446816 w 1446816"/>
              <a:gd name="connsiteY0" fmla="*/ 0 h 1821596"/>
              <a:gd name="connsiteX1" fmla="*/ 701503 w 1446816"/>
              <a:gd name="connsiteY1" fmla="*/ 1821596 h 1821596"/>
              <a:gd name="connsiteX2" fmla="*/ 0 w 1446816"/>
              <a:gd name="connsiteY2" fmla="*/ 1821596 h 1821596"/>
              <a:gd name="connsiteX3" fmla="*/ 1224990 w 1446816"/>
              <a:gd name="connsiteY3" fmla="*/ 8123 h 1821596"/>
              <a:gd name="connsiteX4" fmla="*/ 1446816 w 1446816"/>
              <a:gd name="connsiteY4" fmla="*/ 0 h 1821596"/>
              <a:gd name="connsiteX0" fmla="*/ 1446816 w 1446816"/>
              <a:gd name="connsiteY0" fmla="*/ 0 h 1821596"/>
              <a:gd name="connsiteX1" fmla="*/ 701503 w 1446816"/>
              <a:gd name="connsiteY1" fmla="*/ 1821596 h 1821596"/>
              <a:gd name="connsiteX2" fmla="*/ 0 w 1446816"/>
              <a:gd name="connsiteY2" fmla="*/ 1821596 h 1821596"/>
              <a:gd name="connsiteX3" fmla="*/ 1209115 w 1446816"/>
              <a:gd name="connsiteY3" fmla="*/ 8123 h 1821596"/>
              <a:gd name="connsiteX4" fmla="*/ 1446816 w 1446816"/>
              <a:gd name="connsiteY4" fmla="*/ 0 h 1821596"/>
              <a:gd name="connsiteX0" fmla="*/ 1456341 w 1456341"/>
              <a:gd name="connsiteY0" fmla="*/ 0 h 1821596"/>
              <a:gd name="connsiteX1" fmla="*/ 701503 w 1456341"/>
              <a:gd name="connsiteY1" fmla="*/ 1821596 h 1821596"/>
              <a:gd name="connsiteX2" fmla="*/ 0 w 1456341"/>
              <a:gd name="connsiteY2" fmla="*/ 1821596 h 1821596"/>
              <a:gd name="connsiteX3" fmla="*/ 1209115 w 1456341"/>
              <a:gd name="connsiteY3" fmla="*/ 8123 h 1821596"/>
              <a:gd name="connsiteX4" fmla="*/ 1456341 w 1456341"/>
              <a:gd name="connsiteY4" fmla="*/ 0 h 1821596"/>
              <a:gd name="connsiteX0" fmla="*/ 1456341 w 1456341"/>
              <a:gd name="connsiteY0" fmla="*/ 0 h 1821596"/>
              <a:gd name="connsiteX1" fmla="*/ 701503 w 1456341"/>
              <a:gd name="connsiteY1" fmla="*/ 1821596 h 1821596"/>
              <a:gd name="connsiteX2" fmla="*/ 0 w 1456341"/>
              <a:gd name="connsiteY2" fmla="*/ 1821596 h 1821596"/>
              <a:gd name="connsiteX3" fmla="*/ 1199590 w 1456341"/>
              <a:gd name="connsiteY3" fmla="*/ 1 h 1821596"/>
              <a:gd name="connsiteX4" fmla="*/ 1456341 w 1456341"/>
              <a:gd name="connsiteY4" fmla="*/ 0 h 1821596"/>
              <a:gd name="connsiteX0" fmla="*/ 1451579 w 1451579"/>
              <a:gd name="connsiteY0" fmla="*/ 0 h 1824647"/>
              <a:gd name="connsiteX1" fmla="*/ 696741 w 1451579"/>
              <a:gd name="connsiteY1" fmla="*/ 1821596 h 1824647"/>
              <a:gd name="connsiteX2" fmla="*/ 0 w 1451579"/>
              <a:gd name="connsiteY2" fmla="*/ 1824647 h 1824647"/>
              <a:gd name="connsiteX3" fmla="*/ 1194828 w 1451579"/>
              <a:gd name="connsiteY3" fmla="*/ 1 h 1824647"/>
              <a:gd name="connsiteX4" fmla="*/ 1451579 w 1451579"/>
              <a:gd name="connsiteY4" fmla="*/ 0 h 1824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1579" h="1824647">
                <a:moveTo>
                  <a:pt x="1451579" y="0"/>
                </a:moveTo>
                <a:lnTo>
                  <a:pt x="696741" y="1821596"/>
                </a:lnTo>
                <a:lnTo>
                  <a:pt x="0" y="1824647"/>
                </a:lnTo>
                <a:lnTo>
                  <a:pt x="1194828" y="1"/>
                </a:lnTo>
                <a:lnTo>
                  <a:pt x="1451579" y="0"/>
                </a:lnTo>
                <a:close/>
              </a:path>
            </a:pathLst>
          </a:custGeom>
          <a:gradFill>
            <a:gsLst>
              <a:gs pos="14000">
                <a:srgbClr val="B381D9"/>
              </a:gs>
              <a:gs pos="66000">
                <a:srgbClr val="8E41C7"/>
              </a:gs>
              <a:gs pos="87000">
                <a:srgbClr val="441D61"/>
              </a:gs>
            </a:gsLst>
            <a:lin ang="0" scaled="1"/>
          </a:gradFill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Forma Livre: Forma 32">
            <a:extLst>
              <a:ext uri="{FF2B5EF4-FFF2-40B4-BE49-F238E27FC236}">
                <a16:creationId xmlns:a16="http://schemas.microsoft.com/office/drawing/2014/main" id="{9354880B-8A87-5F8F-E6E8-EBEF029536C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 flipV="1">
            <a:off x="3043679" y="2412586"/>
            <a:ext cx="970188" cy="1407696"/>
          </a:xfrm>
          <a:custGeom>
            <a:avLst/>
            <a:gdLst>
              <a:gd name="connsiteX0" fmla="*/ 944425 w 944425"/>
              <a:gd name="connsiteY0" fmla="*/ 0 h 1793872"/>
              <a:gd name="connsiteX1" fmla="*/ 682930 w 944425"/>
              <a:gd name="connsiteY1" fmla="*/ 1793872 h 1793872"/>
              <a:gd name="connsiteX2" fmla="*/ 0 w 944425"/>
              <a:gd name="connsiteY2" fmla="*/ 1793872 h 1793872"/>
              <a:gd name="connsiteX3" fmla="*/ 735990 w 944425"/>
              <a:gd name="connsiteY3" fmla="*/ 0 h 1793872"/>
              <a:gd name="connsiteX0" fmla="*/ 944425 w 944425"/>
              <a:gd name="connsiteY0" fmla="*/ 0 h 1798536"/>
              <a:gd name="connsiteX1" fmla="*/ 697432 w 944425"/>
              <a:gd name="connsiteY1" fmla="*/ 1798536 h 1798536"/>
              <a:gd name="connsiteX2" fmla="*/ 0 w 944425"/>
              <a:gd name="connsiteY2" fmla="*/ 1793872 h 1798536"/>
              <a:gd name="connsiteX3" fmla="*/ 735990 w 944425"/>
              <a:gd name="connsiteY3" fmla="*/ 0 h 1798536"/>
              <a:gd name="connsiteX4" fmla="*/ 944425 w 944425"/>
              <a:gd name="connsiteY4" fmla="*/ 0 h 1798536"/>
              <a:gd name="connsiteX0" fmla="*/ 944425 w 944425"/>
              <a:gd name="connsiteY0" fmla="*/ 0 h 1798536"/>
              <a:gd name="connsiteX1" fmla="*/ 697432 w 944425"/>
              <a:gd name="connsiteY1" fmla="*/ 1798536 h 1798536"/>
              <a:gd name="connsiteX2" fmla="*/ 0 w 944425"/>
              <a:gd name="connsiteY2" fmla="*/ 1793872 h 1798536"/>
              <a:gd name="connsiteX3" fmla="*/ 735992 w 944425"/>
              <a:gd name="connsiteY3" fmla="*/ 27985 h 1798536"/>
              <a:gd name="connsiteX4" fmla="*/ 944425 w 944425"/>
              <a:gd name="connsiteY4" fmla="*/ 0 h 1798536"/>
              <a:gd name="connsiteX0" fmla="*/ 944428 w 944428"/>
              <a:gd name="connsiteY0" fmla="*/ 0 h 1775214"/>
              <a:gd name="connsiteX1" fmla="*/ 697432 w 944428"/>
              <a:gd name="connsiteY1" fmla="*/ 1775214 h 1775214"/>
              <a:gd name="connsiteX2" fmla="*/ 0 w 944428"/>
              <a:gd name="connsiteY2" fmla="*/ 1770550 h 1775214"/>
              <a:gd name="connsiteX3" fmla="*/ 735992 w 944428"/>
              <a:gd name="connsiteY3" fmla="*/ 4663 h 1775214"/>
              <a:gd name="connsiteX4" fmla="*/ 944428 w 944428"/>
              <a:gd name="connsiteY4" fmla="*/ 0 h 1775214"/>
              <a:gd name="connsiteX0" fmla="*/ 949264 w 949264"/>
              <a:gd name="connsiteY0" fmla="*/ 0 h 1775212"/>
              <a:gd name="connsiteX1" fmla="*/ 697432 w 949264"/>
              <a:gd name="connsiteY1" fmla="*/ 1775212 h 1775212"/>
              <a:gd name="connsiteX2" fmla="*/ 0 w 949264"/>
              <a:gd name="connsiteY2" fmla="*/ 1770548 h 1775212"/>
              <a:gd name="connsiteX3" fmla="*/ 735992 w 949264"/>
              <a:gd name="connsiteY3" fmla="*/ 4661 h 1775212"/>
              <a:gd name="connsiteX4" fmla="*/ 949264 w 949264"/>
              <a:gd name="connsiteY4" fmla="*/ 0 h 1775212"/>
              <a:gd name="connsiteX0" fmla="*/ 949264 w 949264"/>
              <a:gd name="connsiteY0" fmla="*/ 0 h 1770549"/>
              <a:gd name="connsiteX1" fmla="*/ 692597 w 949264"/>
              <a:gd name="connsiteY1" fmla="*/ 1770549 h 1770549"/>
              <a:gd name="connsiteX2" fmla="*/ 0 w 949264"/>
              <a:gd name="connsiteY2" fmla="*/ 1770548 h 1770549"/>
              <a:gd name="connsiteX3" fmla="*/ 735992 w 949264"/>
              <a:gd name="connsiteY3" fmla="*/ 4661 h 1770549"/>
              <a:gd name="connsiteX4" fmla="*/ 949264 w 949264"/>
              <a:gd name="connsiteY4" fmla="*/ 0 h 1770549"/>
              <a:gd name="connsiteX0" fmla="*/ 949264 w 949264"/>
              <a:gd name="connsiteY0" fmla="*/ 0 h 1770549"/>
              <a:gd name="connsiteX1" fmla="*/ 702265 w 949264"/>
              <a:gd name="connsiteY1" fmla="*/ 1770549 h 1770549"/>
              <a:gd name="connsiteX2" fmla="*/ 0 w 949264"/>
              <a:gd name="connsiteY2" fmla="*/ 1770548 h 1770549"/>
              <a:gd name="connsiteX3" fmla="*/ 735992 w 949264"/>
              <a:gd name="connsiteY3" fmla="*/ 4661 h 1770549"/>
              <a:gd name="connsiteX4" fmla="*/ 949264 w 949264"/>
              <a:gd name="connsiteY4" fmla="*/ 0 h 1770549"/>
              <a:gd name="connsiteX0" fmla="*/ 958932 w 958932"/>
              <a:gd name="connsiteY0" fmla="*/ 0 h 1772880"/>
              <a:gd name="connsiteX1" fmla="*/ 711933 w 958932"/>
              <a:gd name="connsiteY1" fmla="*/ 1770549 h 1772880"/>
              <a:gd name="connsiteX2" fmla="*/ 0 w 958932"/>
              <a:gd name="connsiteY2" fmla="*/ 1772880 h 1772880"/>
              <a:gd name="connsiteX3" fmla="*/ 745660 w 958932"/>
              <a:gd name="connsiteY3" fmla="*/ 4661 h 1772880"/>
              <a:gd name="connsiteX4" fmla="*/ 958932 w 958932"/>
              <a:gd name="connsiteY4" fmla="*/ 0 h 1772880"/>
              <a:gd name="connsiteX0" fmla="*/ 958932 w 958932"/>
              <a:gd name="connsiteY0" fmla="*/ 0 h 1772880"/>
              <a:gd name="connsiteX1" fmla="*/ 711933 w 958932"/>
              <a:gd name="connsiteY1" fmla="*/ 1770549 h 1772880"/>
              <a:gd name="connsiteX2" fmla="*/ 0 w 958932"/>
              <a:gd name="connsiteY2" fmla="*/ 1772880 h 1772880"/>
              <a:gd name="connsiteX3" fmla="*/ 719880 w 958932"/>
              <a:gd name="connsiteY3" fmla="*/ 4661 h 1772880"/>
              <a:gd name="connsiteX4" fmla="*/ 958932 w 958932"/>
              <a:gd name="connsiteY4" fmla="*/ 0 h 1772880"/>
              <a:gd name="connsiteX0" fmla="*/ 984712 w 984712"/>
              <a:gd name="connsiteY0" fmla="*/ 0 h 1780921"/>
              <a:gd name="connsiteX1" fmla="*/ 711933 w 984712"/>
              <a:gd name="connsiteY1" fmla="*/ 1778590 h 1780921"/>
              <a:gd name="connsiteX2" fmla="*/ 0 w 984712"/>
              <a:gd name="connsiteY2" fmla="*/ 1780921 h 1780921"/>
              <a:gd name="connsiteX3" fmla="*/ 719880 w 984712"/>
              <a:gd name="connsiteY3" fmla="*/ 12702 h 1780921"/>
              <a:gd name="connsiteX4" fmla="*/ 984712 w 984712"/>
              <a:gd name="connsiteY4" fmla="*/ 0 h 1780921"/>
              <a:gd name="connsiteX0" fmla="*/ 984712 w 984712"/>
              <a:gd name="connsiteY0" fmla="*/ 0 h 1780921"/>
              <a:gd name="connsiteX1" fmla="*/ 711933 w 984712"/>
              <a:gd name="connsiteY1" fmla="*/ 1778590 h 1780921"/>
              <a:gd name="connsiteX2" fmla="*/ 0 w 984712"/>
              <a:gd name="connsiteY2" fmla="*/ 1780921 h 1780921"/>
              <a:gd name="connsiteX3" fmla="*/ 729547 w 984712"/>
              <a:gd name="connsiteY3" fmla="*/ 28785 h 1780921"/>
              <a:gd name="connsiteX4" fmla="*/ 984712 w 984712"/>
              <a:gd name="connsiteY4" fmla="*/ 0 h 1780921"/>
              <a:gd name="connsiteX0" fmla="*/ 984712 w 984712"/>
              <a:gd name="connsiteY0" fmla="*/ 0 h 1780921"/>
              <a:gd name="connsiteX1" fmla="*/ 711933 w 984712"/>
              <a:gd name="connsiteY1" fmla="*/ 1778590 h 1780921"/>
              <a:gd name="connsiteX2" fmla="*/ 0 w 984712"/>
              <a:gd name="connsiteY2" fmla="*/ 1780921 h 1780921"/>
              <a:gd name="connsiteX3" fmla="*/ 729547 w 984712"/>
              <a:gd name="connsiteY3" fmla="*/ 8682 h 1780921"/>
              <a:gd name="connsiteX4" fmla="*/ 984712 w 984712"/>
              <a:gd name="connsiteY4" fmla="*/ 0 h 1780921"/>
              <a:gd name="connsiteX0" fmla="*/ 984712 w 984712"/>
              <a:gd name="connsiteY0" fmla="*/ 0 h 1780921"/>
              <a:gd name="connsiteX1" fmla="*/ 711933 w 984712"/>
              <a:gd name="connsiteY1" fmla="*/ 1778590 h 1780921"/>
              <a:gd name="connsiteX2" fmla="*/ 0 w 984712"/>
              <a:gd name="connsiteY2" fmla="*/ 1780921 h 1780921"/>
              <a:gd name="connsiteX3" fmla="*/ 719880 w 984712"/>
              <a:gd name="connsiteY3" fmla="*/ 4661 h 1780921"/>
              <a:gd name="connsiteX4" fmla="*/ 984712 w 984712"/>
              <a:gd name="connsiteY4" fmla="*/ 0 h 1780921"/>
              <a:gd name="connsiteX0" fmla="*/ 984712 w 984712"/>
              <a:gd name="connsiteY0" fmla="*/ 0 h 1782610"/>
              <a:gd name="connsiteX1" fmla="*/ 699043 w 984712"/>
              <a:gd name="connsiteY1" fmla="*/ 1782610 h 1782610"/>
              <a:gd name="connsiteX2" fmla="*/ 0 w 984712"/>
              <a:gd name="connsiteY2" fmla="*/ 1780921 h 1782610"/>
              <a:gd name="connsiteX3" fmla="*/ 719880 w 984712"/>
              <a:gd name="connsiteY3" fmla="*/ 4661 h 1782610"/>
              <a:gd name="connsiteX4" fmla="*/ 984712 w 984712"/>
              <a:gd name="connsiteY4" fmla="*/ 0 h 1782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712" h="1782610">
                <a:moveTo>
                  <a:pt x="984712" y="0"/>
                </a:moveTo>
                <a:lnTo>
                  <a:pt x="699043" y="1782610"/>
                </a:lnTo>
                <a:lnTo>
                  <a:pt x="0" y="1780921"/>
                </a:lnTo>
                <a:lnTo>
                  <a:pt x="719880" y="4661"/>
                </a:lnTo>
                <a:lnTo>
                  <a:pt x="984712" y="0"/>
                </a:lnTo>
                <a:close/>
              </a:path>
            </a:pathLst>
          </a:custGeom>
          <a:gradFill flip="none" rotWithShape="1">
            <a:gsLst>
              <a:gs pos="30000">
                <a:schemeClr val="accent1">
                  <a:lumMod val="75000"/>
                </a:schemeClr>
              </a:gs>
              <a:gs pos="65000">
                <a:srgbClr val="001B50"/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Forma Livre: Forma 33">
            <a:extLst>
              <a:ext uri="{FF2B5EF4-FFF2-40B4-BE49-F238E27FC236}">
                <a16:creationId xmlns:a16="http://schemas.microsoft.com/office/drawing/2014/main" id="{A72973CE-18AB-57EC-EB10-4322CC52A4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 flipV="1">
            <a:off x="2812627" y="1806611"/>
            <a:ext cx="1458338" cy="1424852"/>
          </a:xfrm>
          <a:custGeom>
            <a:avLst/>
            <a:gdLst>
              <a:gd name="connsiteX0" fmla="*/ 1419829 w 1419829"/>
              <a:gd name="connsiteY0" fmla="*/ 0 h 1820617"/>
              <a:gd name="connsiteX1" fmla="*/ 675310 w 1419829"/>
              <a:gd name="connsiteY1" fmla="*/ 1820617 h 1820617"/>
              <a:gd name="connsiteX2" fmla="*/ 0 w 1419829"/>
              <a:gd name="connsiteY2" fmla="*/ 1820617 h 1820617"/>
              <a:gd name="connsiteX3" fmla="*/ 1217847 w 1419829"/>
              <a:gd name="connsiteY3" fmla="*/ 0 h 1820617"/>
              <a:gd name="connsiteX0" fmla="*/ 1419829 w 1419829"/>
              <a:gd name="connsiteY0" fmla="*/ 34047 h 1854664"/>
              <a:gd name="connsiteX1" fmla="*/ 675310 w 1419829"/>
              <a:gd name="connsiteY1" fmla="*/ 1854664 h 1854664"/>
              <a:gd name="connsiteX2" fmla="*/ 0 w 1419829"/>
              <a:gd name="connsiteY2" fmla="*/ 1854664 h 1854664"/>
              <a:gd name="connsiteX3" fmla="*/ 1185872 w 1419829"/>
              <a:gd name="connsiteY3" fmla="*/ 0 h 1854664"/>
              <a:gd name="connsiteX4" fmla="*/ 1419829 w 1419829"/>
              <a:gd name="connsiteY4" fmla="*/ 34047 h 1854664"/>
              <a:gd name="connsiteX0" fmla="*/ 1383284 w 1383284"/>
              <a:gd name="connsiteY0" fmla="*/ 4862 h 1854664"/>
              <a:gd name="connsiteX1" fmla="*/ 675310 w 1383284"/>
              <a:gd name="connsiteY1" fmla="*/ 1854664 h 1854664"/>
              <a:gd name="connsiteX2" fmla="*/ 0 w 1383284"/>
              <a:gd name="connsiteY2" fmla="*/ 1854664 h 1854664"/>
              <a:gd name="connsiteX3" fmla="*/ 1185872 w 1383284"/>
              <a:gd name="connsiteY3" fmla="*/ 0 h 1854664"/>
              <a:gd name="connsiteX4" fmla="*/ 1383284 w 1383284"/>
              <a:gd name="connsiteY4" fmla="*/ 4862 h 1854664"/>
              <a:gd name="connsiteX0" fmla="*/ 1392420 w 1392420"/>
              <a:gd name="connsiteY0" fmla="*/ 1619 h 1854664"/>
              <a:gd name="connsiteX1" fmla="*/ 675310 w 1392420"/>
              <a:gd name="connsiteY1" fmla="*/ 1854664 h 1854664"/>
              <a:gd name="connsiteX2" fmla="*/ 0 w 1392420"/>
              <a:gd name="connsiteY2" fmla="*/ 1854664 h 1854664"/>
              <a:gd name="connsiteX3" fmla="*/ 1185872 w 1392420"/>
              <a:gd name="connsiteY3" fmla="*/ 0 h 1854664"/>
              <a:gd name="connsiteX4" fmla="*/ 1392420 w 1392420"/>
              <a:gd name="connsiteY4" fmla="*/ 1619 h 1854664"/>
              <a:gd name="connsiteX0" fmla="*/ 1392422 w 1392422"/>
              <a:gd name="connsiteY0" fmla="*/ 0 h 1865166"/>
              <a:gd name="connsiteX1" fmla="*/ 675310 w 1392422"/>
              <a:gd name="connsiteY1" fmla="*/ 1865166 h 1865166"/>
              <a:gd name="connsiteX2" fmla="*/ 0 w 1392422"/>
              <a:gd name="connsiteY2" fmla="*/ 1865166 h 1865166"/>
              <a:gd name="connsiteX3" fmla="*/ 1185872 w 1392422"/>
              <a:gd name="connsiteY3" fmla="*/ 10502 h 1865166"/>
              <a:gd name="connsiteX4" fmla="*/ 1392422 w 1392422"/>
              <a:gd name="connsiteY4" fmla="*/ 0 h 1865166"/>
              <a:gd name="connsiteX0" fmla="*/ 1387830 w 1387830"/>
              <a:gd name="connsiteY0" fmla="*/ 0 h 1870012"/>
              <a:gd name="connsiteX1" fmla="*/ 675310 w 1387830"/>
              <a:gd name="connsiteY1" fmla="*/ 1870012 h 1870012"/>
              <a:gd name="connsiteX2" fmla="*/ 0 w 1387830"/>
              <a:gd name="connsiteY2" fmla="*/ 1870012 h 1870012"/>
              <a:gd name="connsiteX3" fmla="*/ 1185872 w 1387830"/>
              <a:gd name="connsiteY3" fmla="*/ 15348 h 1870012"/>
              <a:gd name="connsiteX4" fmla="*/ 1387830 w 1387830"/>
              <a:gd name="connsiteY4" fmla="*/ 0 h 1870012"/>
              <a:gd name="connsiteX0" fmla="*/ 1387832 w 1387832"/>
              <a:gd name="connsiteY0" fmla="*/ 4052 h 1854664"/>
              <a:gd name="connsiteX1" fmla="*/ 675310 w 1387832"/>
              <a:gd name="connsiteY1" fmla="*/ 1854664 h 1854664"/>
              <a:gd name="connsiteX2" fmla="*/ 0 w 1387832"/>
              <a:gd name="connsiteY2" fmla="*/ 1854664 h 1854664"/>
              <a:gd name="connsiteX3" fmla="*/ 1185872 w 1387832"/>
              <a:gd name="connsiteY3" fmla="*/ 0 h 1854664"/>
              <a:gd name="connsiteX4" fmla="*/ 1387832 w 1387832"/>
              <a:gd name="connsiteY4" fmla="*/ 4052 h 1854664"/>
              <a:gd name="connsiteX0" fmla="*/ 1387832 w 1387832"/>
              <a:gd name="connsiteY0" fmla="*/ 0 h 1860311"/>
              <a:gd name="connsiteX1" fmla="*/ 675310 w 1387832"/>
              <a:gd name="connsiteY1" fmla="*/ 1860311 h 1860311"/>
              <a:gd name="connsiteX2" fmla="*/ 0 w 1387832"/>
              <a:gd name="connsiteY2" fmla="*/ 1860311 h 1860311"/>
              <a:gd name="connsiteX3" fmla="*/ 1185872 w 1387832"/>
              <a:gd name="connsiteY3" fmla="*/ 5647 h 1860311"/>
              <a:gd name="connsiteX4" fmla="*/ 1387832 w 1387832"/>
              <a:gd name="connsiteY4" fmla="*/ 0 h 1860311"/>
              <a:gd name="connsiteX0" fmla="*/ 1390130 w 1390130"/>
              <a:gd name="connsiteY0" fmla="*/ 0 h 1867585"/>
              <a:gd name="connsiteX1" fmla="*/ 675310 w 1390130"/>
              <a:gd name="connsiteY1" fmla="*/ 1867585 h 1867585"/>
              <a:gd name="connsiteX2" fmla="*/ 0 w 1390130"/>
              <a:gd name="connsiteY2" fmla="*/ 1867585 h 1867585"/>
              <a:gd name="connsiteX3" fmla="*/ 1185872 w 1390130"/>
              <a:gd name="connsiteY3" fmla="*/ 12921 h 1867585"/>
              <a:gd name="connsiteX4" fmla="*/ 1390130 w 1390130"/>
              <a:gd name="connsiteY4" fmla="*/ 0 h 1867585"/>
              <a:gd name="connsiteX0" fmla="*/ 1394725 w 1394725"/>
              <a:gd name="connsiteY0" fmla="*/ 0 h 1862736"/>
              <a:gd name="connsiteX1" fmla="*/ 675310 w 1394725"/>
              <a:gd name="connsiteY1" fmla="*/ 1862736 h 1862736"/>
              <a:gd name="connsiteX2" fmla="*/ 0 w 1394725"/>
              <a:gd name="connsiteY2" fmla="*/ 1862736 h 1862736"/>
              <a:gd name="connsiteX3" fmla="*/ 1185872 w 1394725"/>
              <a:gd name="connsiteY3" fmla="*/ 8072 h 1862736"/>
              <a:gd name="connsiteX4" fmla="*/ 1394725 w 1394725"/>
              <a:gd name="connsiteY4" fmla="*/ 0 h 1862736"/>
              <a:gd name="connsiteX0" fmla="*/ 1394725 w 1394725"/>
              <a:gd name="connsiteY0" fmla="*/ 1625 h 1864361"/>
              <a:gd name="connsiteX1" fmla="*/ 675310 w 1394725"/>
              <a:gd name="connsiteY1" fmla="*/ 1864361 h 1864361"/>
              <a:gd name="connsiteX2" fmla="*/ 0 w 1394725"/>
              <a:gd name="connsiteY2" fmla="*/ 1864361 h 1864361"/>
              <a:gd name="connsiteX3" fmla="*/ 1192767 w 1394725"/>
              <a:gd name="connsiteY3" fmla="*/ 0 h 1864361"/>
              <a:gd name="connsiteX4" fmla="*/ 1394725 w 1394725"/>
              <a:gd name="connsiteY4" fmla="*/ 1625 h 1864361"/>
              <a:gd name="connsiteX0" fmla="*/ 1376343 w 1376343"/>
              <a:gd name="connsiteY0" fmla="*/ 1625 h 1870829"/>
              <a:gd name="connsiteX1" fmla="*/ 656928 w 1376343"/>
              <a:gd name="connsiteY1" fmla="*/ 1864361 h 1870829"/>
              <a:gd name="connsiteX2" fmla="*/ 0 w 1376343"/>
              <a:gd name="connsiteY2" fmla="*/ 1870829 h 1870829"/>
              <a:gd name="connsiteX3" fmla="*/ 1174385 w 1376343"/>
              <a:gd name="connsiteY3" fmla="*/ 0 h 1870829"/>
              <a:gd name="connsiteX4" fmla="*/ 1376343 w 1376343"/>
              <a:gd name="connsiteY4" fmla="*/ 1625 h 1870829"/>
              <a:gd name="connsiteX0" fmla="*/ 1394720 w 1394720"/>
              <a:gd name="connsiteY0" fmla="*/ 1625 h 1864366"/>
              <a:gd name="connsiteX1" fmla="*/ 675305 w 1394720"/>
              <a:gd name="connsiteY1" fmla="*/ 1864361 h 1864366"/>
              <a:gd name="connsiteX2" fmla="*/ 0 w 1394720"/>
              <a:gd name="connsiteY2" fmla="*/ 1864366 h 1864366"/>
              <a:gd name="connsiteX3" fmla="*/ 1192762 w 1394720"/>
              <a:gd name="connsiteY3" fmla="*/ 0 h 1864366"/>
              <a:gd name="connsiteX4" fmla="*/ 1394720 w 1394720"/>
              <a:gd name="connsiteY4" fmla="*/ 1625 h 1864366"/>
              <a:gd name="connsiteX0" fmla="*/ 1394720 w 1394720"/>
              <a:gd name="connsiteY0" fmla="*/ 1625 h 1884152"/>
              <a:gd name="connsiteX1" fmla="*/ 687561 w 1394720"/>
              <a:gd name="connsiteY1" fmla="*/ 1884152 h 1884152"/>
              <a:gd name="connsiteX2" fmla="*/ 0 w 1394720"/>
              <a:gd name="connsiteY2" fmla="*/ 1864366 h 1884152"/>
              <a:gd name="connsiteX3" fmla="*/ 1192762 w 1394720"/>
              <a:gd name="connsiteY3" fmla="*/ 0 h 1884152"/>
              <a:gd name="connsiteX4" fmla="*/ 1394720 w 1394720"/>
              <a:gd name="connsiteY4" fmla="*/ 1625 h 1884152"/>
              <a:gd name="connsiteX0" fmla="*/ 1388591 w 1388591"/>
              <a:gd name="connsiteY0" fmla="*/ 1625 h 1884157"/>
              <a:gd name="connsiteX1" fmla="*/ 681432 w 1388591"/>
              <a:gd name="connsiteY1" fmla="*/ 1884152 h 1884157"/>
              <a:gd name="connsiteX2" fmla="*/ 0 w 1388591"/>
              <a:gd name="connsiteY2" fmla="*/ 1884157 h 1884157"/>
              <a:gd name="connsiteX3" fmla="*/ 1186633 w 1388591"/>
              <a:gd name="connsiteY3" fmla="*/ 0 h 1884157"/>
              <a:gd name="connsiteX4" fmla="*/ 1388591 w 1388591"/>
              <a:gd name="connsiteY4" fmla="*/ 1625 h 1884157"/>
              <a:gd name="connsiteX0" fmla="*/ 1388591 w 1388591"/>
              <a:gd name="connsiteY0" fmla="*/ 1622 h 1884154"/>
              <a:gd name="connsiteX1" fmla="*/ 681432 w 1388591"/>
              <a:gd name="connsiteY1" fmla="*/ 1884149 h 1884154"/>
              <a:gd name="connsiteX2" fmla="*/ 0 w 1388591"/>
              <a:gd name="connsiteY2" fmla="*/ 1884154 h 1884154"/>
              <a:gd name="connsiteX3" fmla="*/ 1168257 w 1388591"/>
              <a:gd name="connsiteY3" fmla="*/ 0 h 1884154"/>
              <a:gd name="connsiteX4" fmla="*/ 1388591 w 1388591"/>
              <a:gd name="connsiteY4" fmla="*/ 1622 h 1884154"/>
              <a:gd name="connsiteX0" fmla="*/ 1406972 w 1406972"/>
              <a:gd name="connsiteY0" fmla="*/ 1625 h 1884154"/>
              <a:gd name="connsiteX1" fmla="*/ 681432 w 1406972"/>
              <a:gd name="connsiteY1" fmla="*/ 1884149 h 1884154"/>
              <a:gd name="connsiteX2" fmla="*/ 0 w 1406972"/>
              <a:gd name="connsiteY2" fmla="*/ 1884154 h 1884154"/>
              <a:gd name="connsiteX3" fmla="*/ 1168257 w 1406972"/>
              <a:gd name="connsiteY3" fmla="*/ 0 h 1884154"/>
              <a:gd name="connsiteX4" fmla="*/ 1406972 w 1406972"/>
              <a:gd name="connsiteY4" fmla="*/ 1625 h 1884154"/>
              <a:gd name="connsiteX0" fmla="*/ 1406972 w 1406972"/>
              <a:gd name="connsiteY0" fmla="*/ 1625 h 1892587"/>
              <a:gd name="connsiteX1" fmla="*/ 656929 w 1406972"/>
              <a:gd name="connsiteY1" fmla="*/ 1892587 h 1892587"/>
              <a:gd name="connsiteX2" fmla="*/ 0 w 1406972"/>
              <a:gd name="connsiteY2" fmla="*/ 1884154 h 1892587"/>
              <a:gd name="connsiteX3" fmla="*/ 1168257 w 1406972"/>
              <a:gd name="connsiteY3" fmla="*/ 0 h 1892587"/>
              <a:gd name="connsiteX4" fmla="*/ 1406972 w 1406972"/>
              <a:gd name="connsiteY4" fmla="*/ 1625 h 189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6972" h="1892587">
                <a:moveTo>
                  <a:pt x="1406972" y="1625"/>
                </a:moveTo>
                <a:lnTo>
                  <a:pt x="656929" y="1892587"/>
                </a:lnTo>
                <a:lnTo>
                  <a:pt x="0" y="1884154"/>
                </a:lnTo>
                <a:lnTo>
                  <a:pt x="1168257" y="0"/>
                </a:lnTo>
                <a:lnTo>
                  <a:pt x="1406972" y="1625"/>
                </a:lnTo>
                <a:close/>
              </a:path>
            </a:pathLst>
          </a:custGeom>
          <a:gradFill flip="none" rotWithShape="1">
            <a:gsLst>
              <a:gs pos="36000">
                <a:srgbClr val="F25867"/>
              </a:gs>
              <a:gs pos="59000">
                <a:srgbClr val="E11125"/>
              </a:gs>
            </a:gsLst>
            <a:lin ang="10800000" scaled="1"/>
            <a:tileRect/>
          </a:gradFill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5096ED3B-1943-FFAA-2C7E-4B7669B1B2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44798" y="1938222"/>
            <a:ext cx="649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3,8%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587C50E2-ABB9-758C-BFBB-7852E74284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971" y="2780235"/>
            <a:ext cx="851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76,9%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96272789-CA75-FFB0-4E65-C5969FAF74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47285" y="3632500"/>
            <a:ext cx="649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7,7%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52AA092B-248B-757E-32FB-E56C81027B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24450" y="4499843"/>
            <a:ext cx="649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7,7%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001E44A2-F74E-6222-C266-B23B655CE00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39335" y="5290660"/>
            <a:ext cx="649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3,8%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10F71846-03F6-F6BE-745C-205AAB9A3E98}"/>
              </a:ext>
            </a:extLst>
          </p:cNvPr>
          <p:cNvSpPr txBox="1"/>
          <p:nvPr/>
        </p:nvSpPr>
        <p:spPr>
          <a:xfrm>
            <a:off x="1589987" y="79946"/>
            <a:ext cx="86867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/>
              <a:t>PROPORÇÃO DE CONSELHOS ESTADUAIS QUANTO A </a:t>
            </a:r>
          </a:p>
          <a:p>
            <a:pPr algn="ctr"/>
            <a:r>
              <a:rPr lang="pt-BR" sz="2800" b="1" dirty="0"/>
              <a:t>REALIZAÇÃO DE REUNIÕES PLENÁRIA NO ANO ANTERIOR</a:t>
            </a:r>
          </a:p>
        </p:txBody>
      </p:sp>
      <p:sp>
        <p:nvSpPr>
          <p:cNvPr id="61" name="Retângulo 60">
            <a:extLst>
              <a:ext uri="{FF2B5EF4-FFF2-40B4-BE49-F238E27FC236}">
                <a16:creationId xmlns:a16="http://schemas.microsoft.com/office/drawing/2014/main" id="{79C06FC1-4AB2-B11B-6D02-1B02BAF136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9477364">
            <a:off x="2539358" y="2517307"/>
            <a:ext cx="1960990" cy="257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De 0 a 8 reuniões</a:t>
            </a:r>
          </a:p>
        </p:txBody>
      </p:sp>
      <p:sp>
        <p:nvSpPr>
          <p:cNvPr id="62" name="Retângulo 61">
            <a:extLst>
              <a:ext uri="{FF2B5EF4-FFF2-40B4-BE49-F238E27FC236}">
                <a16:creationId xmlns:a16="http://schemas.microsoft.com/office/drawing/2014/main" id="{F1113325-2744-B4E9-5B94-3F97EED862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20226705">
            <a:off x="2554024" y="3067284"/>
            <a:ext cx="1960990" cy="257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De 9 a 16 reuniões</a:t>
            </a:r>
          </a:p>
        </p:txBody>
      </p:sp>
      <p:sp>
        <p:nvSpPr>
          <p:cNvPr id="63" name="Retângulo 62">
            <a:extLst>
              <a:ext uri="{FF2B5EF4-FFF2-40B4-BE49-F238E27FC236}">
                <a16:creationId xmlns:a16="http://schemas.microsoft.com/office/drawing/2014/main" id="{5701C7BE-BE1E-8D30-F611-E38DB76EC1E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546845" y="3667921"/>
            <a:ext cx="1960990" cy="257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De 17 a 20 reuniões</a:t>
            </a:r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id="{592B6589-930C-DDC0-5861-5A649B57B10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134164">
            <a:off x="2551907" y="4277850"/>
            <a:ext cx="1960990" cy="257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De 21 a 30 reuniões</a:t>
            </a:r>
          </a:p>
        </p:txBody>
      </p:sp>
      <p:sp>
        <p:nvSpPr>
          <p:cNvPr id="65" name="Retângulo 64">
            <a:extLst>
              <a:ext uri="{FF2B5EF4-FFF2-40B4-BE49-F238E27FC236}">
                <a16:creationId xmlns:a16="http://schemas.microsoft.com/office/drawing/2014/main" id="{AF0832C7-C733-213E-30CE-901FD8B6A0C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927560">
            <a:off x="2550325" y="4843972"/>
            <a:ext cx="1960990" cy="257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De 31 a 40 reuniões</a:t>
            </a:r>
          </a:p>
        </p:txBody>
      </p:sp>
      <p:pic>
        <p:nvPicPr>
          <p:cNvPr id="5" name="Imagem 4" descr="Uma imagem contendo mesa, guarda-chuva, quarto, computador&#10;&#10;Descrição gerada automaticamente">
            <a:extLst>
              <a:ext uri="{FF2B5EF4-FFF2-40B4-BE49-F238E27FC236}">
                <a16:creationId xmlns:a16="http://schemas.microsoft.com/office/drawing/2014/main" id="{07E56CC6-03B4-1C75-4D21-DBDE4F6DA8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070" y="2180725"/>
            <a:ext cx="2146774" cy="281364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F5673457-6011-1194-6624-9A87AA2117F6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418290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18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  <p:bldP spid="32" grpId="0" animBg="1"/>
      <p:bldP spid="33" grpId="0" animBg="1"/>
      <p:bldP spid="34" grpId="0" animBg="1"/>
      <p:bldP spid="36" grpId="0"/>
      <p:bldP spid="41" grpId="0"/>
      <p:bldP spid="42" grpId="0"/>
      <p:bldP spid="44" grpId="0"/>
      <p:bldP spid="45" grpId="0"/>
      <p:bldP spid="61" grpId="0"/>
      <p:bldP spid="62" grpId="0"/>
      <p:bldP spid="63" grpId="0"/>
      <p:bldP spid="64" grpId="0"/>
      <p:bldP spid="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F2D5DC-20BF-DC23-59DF-9B1C9BA1C0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2A18DF9-531F-BC00-D201-646ABB6A1198}"/>
              </a:ext>
            </a:extLst>
          </p:cNvPr>
          <p:cNvSpPr/>
          <p:nvPr/>
        </p:nvSpPr>
        <p:spPr>
          <a:xfrm>
            <a:off x="0" y="0"/>
            <a:ext cx="1180675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4FDF6587-3562-A47A-C9DC-0822BBE0BEBE}"/>
              </a:ext>
            </a:extLst>
          </p:cNvPr>
          <p:cNvSpPr/>
          <p:nvPr/>
        </p:nvSpPr>
        <p:spPr>
          <a:xfrm rot="20815845">
            <a:off x="3613442" y="2864262"/>
            <a:ext cx="5754817" cy="4090310"/>
          </a:xfrm>
          <a:prstGeom prst="roundRect">
            <a:avLst/>
          </a:prstGeom>
          <a:solidFill>
            <a:schemeClr val="bg2">
              <a:lumMod val="25000"/>
            </a:schemeClr>
          </a:solidFill>
          <a:effectLst>
            <a:glow>
              <a:schemeClr val="accent1"/>
            </a:glow>
            <a:outerShdw dist="50800" dir="5400000" algn="ctr" rotWithShape="0">
              <a:schemeClr val="tx1">
                <a:alpha val="43000"/>
              </a:schemeClr>
            </a:outerShdw>
            <a:softEdge rad="10668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8705ECA2-E2CE-06AD-1E14-CB4D90B9FA00}"/>
              </a:ext>
            </a:extLst>
          </p:cNvPr>
          <p:cNvSpPr/>
          <p:nvPr/>
        </p:nvSpPr>
        <p:spPr>
          <a:xfrm rot="20815845">
            <a:off x="3467870" y="1475463"/>
            <a:ext cx="4908601" cy="4738280"/>
          </a:xfrm>
          <a:prstGeom prst="roundRect">
            <a:avLst/>
          </a:prstGeom>
          <a:gradFill>
            <a:gsLst>
              <a:gs pos="17000">
                <a:schemeClr val="accent4">
                  <a:lumMod val="20000"/>
                  <a:lumOff val="80000"/>
                </a:schemeClr>
              </a:gs>
              <a:gs pos="95000">
                <a:schemeClr val="accent4">
                  <a:lumMod val="60000"/>
                  <a:lumOff val="40000"/>
                </a:schemeClr>
              </a:gs>
              <a:gs pos="67000">
                <a:schemeClr val="accent4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F73B6CD-08F4-DF00-1E6B-EC206152DEA9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6" name="Círculo: Vazio 5">
            <a:extLst>
              <a:ext uri="{FF2B5EF4-FFF2-40B4-BE49-F238E27FC236}">
                <a16:creationId xmlns:a16="http://schemas.microsoft.com/office/drawing/2014/main" id="{EB0BAB26-A1B3-7E38-37C9-98C7DC118285}"/>
              </a:ext>
            </a:extLst>
          </p:cNvPr>
          <p:cNvSpPr/>
          <p:nvPr/>
        </p:nvSpPr>
        <p:spPr>
          <a:xfrm>
            <a:off x="4010024" y="1981200"/>
            <a:ext cx="4086225" cy="4067175"/>
          </a:xfrm>
          <a:prstGeom prst="donut">
            <a:avLst>
              <a:gd name="adj" fmla="val 25468"/>
            </a:avLst>
          </a:prstGeom>
          <a:solidFill>
            <a:srgbClr val="002060"/>
          </a:solidFill>
          <a:effectLst>
            <a:glow rad="25400">
              <a:schemeClr val="accent1">
                <a:alpha val="40000"/>
              </a:schemeClr>
            </a:glow>
            <a:outerShdw blurRad="50800" dist="50800" sx="97000" sy="97000" algn="ctr" rotWithShape="0">
              <a:srgbClr val="000000">
                <a:alpha val="43137"/>
              </a:srgbClr>
            </a:outerShdw>
          </a:effectLst>
          <a:scene3d>
            <a:camera prst="isometricTopUp">
              <a:rot lat="21000000" lon="19800000" rev="3609745"/>
            </a:camera>
            <a:lightRig rig="threePt" dir="t">
              <a:rot lat="0" lon="0" rev="4200000"/>
            </a:lightRig>
          </a:scene3d>
          <a:sp3d extrusionH="190500" prstMaterial="powder">
            <a:bevelT w="254000" h="2032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Semicírculo 6">
            <a:extLst>
              <a:ext uri="{FF2B5EF4-FFF2-40B4-BE49-F238E27FC236}">
                <a16:creationId xmlns:a16="http://schemas.microsoft.com/office/drawing/2014/main" id="{1BFCF610-CC19-E525-011E-2827220B3364}"/>
              </a:ext>
            </a:extLst>
          </p:cNvPr>
          <p:cNvSpPr/>
          <p:nvPr/>
        </p:nvSpPr>
        <p:spPr>
          <a:xfrm rot="456152">
            <a:off x="3662394" y="2852930"/>
            <a:ext cx="3698765" cy="4112977"/>
          </a:xfrm>
          <a:prstGeom prst="blockArc">
            <a:avLst>
              <a:gd name="adj1" fmla="val 10497871"/>
              <a:gd name="adj2" fmla="val 17063706"/>
              <a:gd name="adj3" fmla="val 24287"/>
            </a:avLst>
          </a:prstGeom>
          <a:solidFill>
            <a:srgbClr val="EE2235"/>
          </a:solidFill>
          <a:ln>
            <a:gradFill flip="none" rotWithShape="1">
              <a:gsLst>
                <a:gs pos="0">
                  <a:srgbClr val="EE2235"/>
                </a:gs>
                <a:gs pos="74000">
                  <a:srgbClr val="F25867"/>
                </a:gs>
              </a:gsLst>
              <a:path path="rect">
                <a:fillToRect l="100000" t="100000"/>
              </a:path>
              <a:tileRect r="-100000" b="-100000"/>
            </a:gradFill>
          </a:ln>
          <a:effectLst>
            <a:glow rad="25400">
              <a:schemeClr val="accent1">
                <a:alpha val="40000"/>
              </a:schemeClr>
            </a:glow>
            <a:outerShdw blurRad="50800" dist="50800" sx="97000" sy="97000" algn="ctr" rotWithShape="0">
              <a:srgbClr val="000000">
                <a:alpha val="43137"/>
              </a:srgbClr>
            </a:outerShdw>
          </a:effectLst>
          <a:scene3d>
            <a:camera prst="isometricTopUp">
              <a:rot lat="21000000" lon="19800000" rev="3609745"/>
            </a:camera>
            <a:lightRig rig="threePt" dir="t">
              <a:rot lat="0" lon="0" rev="4200000"/>
            </a:lightRig>
          </a:scene3d>
          <a:sp3d extrusionH="190500" prstMaterial="powder">
            <a:bevelT w="254000" h="2032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1636AB65-402C-9203-9E29-386007487FE4}"/>
              </a:ext>
            </a:extLst>
          </p:cNvPr>
          <p:cNvSpPr/>
          <p:nvPr/>
        </p:nvSpPr>
        <p:spPr>
          <a:xfrm rot="20793519">
            <a:off x="4059454" y="1476079"/>
            <a:ext cx="2816026" cy="757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Quantidade de Reuniões</a:t>
            </a:r>
          </a:p>
          <a:p>
            <a:pPr algn="ctr"/>
            <a:r>
              <a:rPr lang="pt-BR" b="1" dirty="0">
                <a:solidFill>
                  <a:srgbClr val="002060"/>
                </a:solidFill>
              </a:rPr>
              <a:t>ordinárias e extraordinárias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CBA0E93-7AFB-8E32-6CC3-64F1CB467781}"/>
              </a:ext>
            </a:extLst>
          </p:cNvPr>
          <p:cNvSpPr txBox="1"/>
          <p:nvPr/>
        </p:nvSpPr>
        <p:spPr>
          <a:xfrm rot="21315876">
            <a:off x="7078460" y="3432968"/>
            <a:ext cx="797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Entre 5 e 12</a:t>
            </a:r>
            <a:endParaRPr lang="pt-BR" sz="1000" b="1" dirty="0">
              <a:solidFill>
                <a:schemeClr val="bg1"/>
              </a:solidFill>
            </a:endParaRP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62,0%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9F1F0F8-E2EA-2395-7B2B-FB0861D7F737}"/>
              </a:ext>
            </a:extLst>
          </p:cNvPr>
          <p:cNvSpPr txBox="1"/>
          <p:nvPr/>
        </p:nvSpPr>
        <p:spPr>
          <a:xfrm>
            <a:off x="4208472" y="3199179"/>
            <a:ext cx="87061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chemeClr val="bg1"/>
                </a:solidFill>
              </a:rPr>
              <a:t>Abaixo de 5</a:t>
            </a:r>
          </a:p>
          <a:p>
            <a:pPr algn="ctr"/>
            <a:endParaRPr lang="pt-BR" sz="1000" b="1" dirty="0">
              <a:solidFill>
                <a:schemeClr val="bg1"/>
              </a:solidFill>
            </a:endParaRPr>
          </a:p>
          <a:p>
            <a:pPr algn="ctr"/>
            <a:r>
              <a:rPr lang="pt-BR" sz="1600" b="1" dirty="0">
                <a:solidFill>
                  <a:schemeClr val="bg1"/>
                </a:solidFill>
              </a:rPr>
              <a:t>14,4%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2650B36-BFF5-1105-87E4-B5343E1157AD}"/>
              </a:ext>
            </a:extLst>
          </p:cNvPr>
          <p:cNvSpPr txBox="1"/>
          <p:nvPr/>
        </p:nvSpPr>
        <p:spPr>
          <a:xfrm>
            <a:off x="722954" y="79946"/>
            <a:ext cx="1042080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600" b="1" dirty="0"/>
              <a:t>PROPORÇÃO DE CONSELHOS MUNICIPAIS QUANTO A REALIZAÇÃO DE </a:t>
            </a:r>
          </a:p>
          <a:p>
            <a:pPr algn="ctr"/>
            <a:r>
              <a:rPr lang="pt-BR" sz="2600" b="1" dirty="0"/>
              <a:t>REUNIÕES PLENÁRIAS DO CONSELHO (ORDINÁRIAS E EXTRAORDINÁRIAS) 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7EBE413-31C2-B075-4966-9506E9FB84A9}"/>
              </a:ext>
            </a:extLst>
          </p:cNvPr>
          <p:cNvSpPr/>
          <p:nvPr/>
        </p:nvSpPr>
        <p:spPr>
          <a:xfrm rot="811773">
            <a:off x="5496224" y="2474461"/>
            <a:ext cx="1309036" cy="81033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Acima de 12 reuniões</a:t>
            </a:r>
          </a:p>
          <a:p>
            <a:pPr algn="ctr"/>
            <a:r>
              <a:rPr lang="pt-BR" dirty="0"/>
              <a:t>23,57%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38A4B92-29A0-CB0E-6A97-053AC6864AD9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155324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6" grpId="0" animBg="1"/>
      <p:bldP spid="7" grpId="0" animBg="1"/>
      <p:bldP spid="12" grpId="0"/>
      <p:bldP spid="14" grpId="0"/>
      <p:bldP spid="15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EBE2E2-E023-1C23-4FB1-BE0FAAD6A1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tângulo 56">
            <a:extLst>
              <a:ext uri="{FF2B5EF4-FFF2-40B4-BE49-F238E27FC236}">
                <a16:creationId xmlns:a16="http://schemas.microsoft.com/office/drawing/2014/main" id="{232A8676-BA4B-F35E-643A-D3246313CA49}"/>
              </a:ext>
            </a:extLst>
          </p:cNvPr>
          <p:cNvSpPr/>
          <p:nvPr/>
        </p:nvSpPr>
        <p:spPr>
          <a:xfrm>
            <a:off x="-109107" y="-4986"/>
            <a:ext cx="11806756" cy="6862986"/>
          </a:xfrm>
          <a:prstGeom prst="rect">
            <a:avLst/>
          </a:prstGeom>
          <a:gradFill flip="none" rotWithShape="1">
            <a:gsLst>
              <a:gs pos="0">
                <a:srgbClr val="CCD3DE"/>
              </a:gs>
              <a:gs pos="39000">
                <a:schemeClr val="tx2">
                  <a:lumMod val="20000"/>
                  <a:lumOff val="8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6858108-23BE-5429-70B3-14A9A0735116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222" name="CaixaDeTexto 221">
            <a:extLst>
              <a:ext uri="{FF2B5EF4-FFF2-40B4-BE49-F238E27FC236}">
                <a16:creationId xmlns:a16="http://schemas.microsoft.com/office/drawing/2014/main" id="{916F68B1-2FFC-D7A6-F581-CDA67E031290}"/>
              </a:ext>
            </a:extLst>
          </p:cNvPr>
          <p:cNvSpPr txBox="1"/>
          <p:nvPr/>
        </p:nvSpPr>
        <p:spPr>
          <a:xfrm>
            <a:off x="1224753" y="31555"/>
            <a:ext cx="1007910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PERCENTUAL DE CONSELHOS </a:t>
            </a:r>
            <a:r>
              <a:rPr lang="pt-BR" sz="2500" b="1" u="sng" dirty="0"/>
              <a:t>ESTADUAIS</a:t>
            </a:r>
            <a:r>
              <a:rPr lang="pt-BR" sz="2500" b="1" dirty="0"/>
              <a:t> QUANTO A DESTINAÇÃO DE PELO</a:t>
            </a:r>
          </a:p>
          <a:p>
            <a:pPr algn="ctr"/>
            <a:r>
              <a:rPr lang="pt-BR" sz="2500" b="1" dirty="0"/>
              <a:t>MENOS 3% DOS IGD BOLSA E IGD SUAS PARA CUSTEAR DESPESAS</a:t>
            </a:r>
          </a:p>
        </p:txBody>
      </p:sp>
      <p:sp>
        <p:nvSpPr>
          <p:cNvPr id="216" name="Retângulo 215">
            <a:extLst>
              <a:ext uri="{FF2B5EF4-FFF2-40B4-BE49-F238E27FC236}">
                <a16:creationId xmlns:a16="http://schemas.microsoft.com/office/drawing/2014/main" id="{9BE404A7-60BE-F01A-2B45-36C8A97C54B1}"/>
              </a:ext>
            </a:extLst>
          </p:cNvPr>
          <p:cNvSpPr>
            <a:spLocks/>
          </p:cNvSpPr>
          <p:nvPr/>
        </p:nvSpPr>
        <p:spPr>
          <a:xfrm>
            <a:off x="5002619" y="6460135"/>
            <a:ext cx="180000" cy="180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 extrusionH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7" name="Retângulo 216">
            <a:extLst>
              <a:ext uri="{FF2B5EF4-FFF2-40B4-BE49-F238E27FC236}">
                <a16:creationId xmlns:a16="http://schemas.microsoft.com/office/drawing/2014/main" id="{0A85D101-1D96-4A00-FE25-101A4452B792}"/>
              </a:ext>
            </a:extLst>
          </p:cNvPr>
          <p:cNvSpPr>
            <a:spLocks/>
          </p:cNvSpPr>
          <p:nvPr/>
        </p:nvSpPr>
        <p:spPr>
          <a:xfrm>
            <a:off x="5075366" y="6460135"/>
            <a:ext cx="653906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SIM</a:t>
            </a:r>
          </a:p>
        </p:txBody>
      </p:sp>
      <p:sp>
        <p:nvSpPr>
          <p:cNvPr id="218" name="Retângulo 217">
            <a:extLst>
              <a:ext uri="{FF2B5EF4-FFF2-40B4-BE49-F238E27FC236}">
                <a16:creationId xmlns:a16="http://schemas.microsoft.com/office/drawing/2014/main" id="{FD6891E0-197E-2A8C-D421-2B239A97A433}"/>
              </a:ext>
            </a:extLst>
          </p:cNvPr>
          <p:cNvSpPr>
            <a:spLocks/>
          </p:cNvSpPr>
          <p:nvPr/>
        </p:nvSpPr>
        <p:spPr>
          <a:xfrm>
            <a:off x="5794271" y="6449135"/>
            <a:ext cx="180000" cy="18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9" name="Retângulo 218">
            <a:extLst>
              <a:ext uri="{FF2B5EF4-FFF2-40B4-BE49-F238E27FC236}">
                <a16:creationId xmlns:a16="http://schemas.microsoft.com/office/drawing/2014/main" id="{AF32D99A-26D5-5A17-9B32-40D462EAB9C1}"/>
              </a:ext>
            </a:extLst>
          </p:cNvPr>
          <p:cNvSpPr>
            <a:spLocks/>
          </p:cNvSpPr>
          <p:nvPr/>
        </p:nvSpPr>
        <p:spPr>
          <a:xfrm>
            <a:off x="5860404" y="6439117"/>
            <a:ext cx="653906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NÃO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152F743F-8726-4E67-2DA1-3A71EB186A78}"/>
              </a:ext>
            </a:extLst>
          </p:cNvPr>
          <p:cNvSpPr/>
          <p:nvPr/>
        </p:nvSpPr>
        <p:spPr>
          <a:xfrm>
            <a:off x="957957" y="3544248"/>
            <a:ext cx="9840911" cy="3388324"/>
          </a:xfrm>
          <a:prstGeom prst="rect">
            <a:avLst/>
          </a:prstGeom>
          <a:gradFill flip="none" rotWithShape="1">
            <a:gsLst>
              <a:gs pos="12000">
                <a:schemeClr val="bg2">
                  <a:lumMod val="75000"/>
                </a:schemeClr>
              </a:gs>
              <a:gs pos="67000">
                <a:schemeClr val="bg2">
                  <a:lumMod val="28000"/>
                </a:schemeClr>
              </a:gs>
              <a:gs pos="100000">
                <a:schemeClr val="tx1"/>
              </a:gs>
            </a:gsLst>
            <a:path path="rect">
              <a:fillToRect l="100000" t="100000"/>
            </a:path>
            <a:tileRect r="-100000" b="-100000"/>
          </a:gradFill>
          <a:effectLst>
            <a:outerShdw blurRad="190500" dir="14400000" sx="104000" sy="104000" algn="tl" rotWithShape="0">
              <a:schemeClr val="tx2">
                <a:lumMod val="60000"/>
                <a:lumOff val="40000"/>
                <a:alpha val="23000"/>
              </a:schemeClr>
            </a:outerShdw>
          </a:effectLst>
          <a:scene3d>
            <a:camera prst="perspectiveRelaxed">
              <a:rot lat="17073590" lon="0" rev="0"/>
            </a:camera>
            <a:lightRig rig="brightRoom" dir="t"/>
          </a:scene3d>
          <a:sp3d extrusionH="476250">
            <a:extrusionClr>
              <a:schemeClr val="bg2">
                <a:lumMod val="10000"/>
              </a:schemeClr>
            </a:extrusion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0CF8293-18D2-822C-AD61-1FE6676D3BFD}"/>
              </a:ext>
            </a:extLst>
          </p:cNvPr>
          <p:cNvSpPr/>
          <p:nvPr/>
        </p:nvSpPr>
        <p:spPr>
          <a:xfrm>
            <a:off x="1346240" y="2409634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27559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00858BCA-13E5-7042-E169-664CF93EEF13}"/>
              </a:ext>
            </a:extLst>
          </p:cNvPr>
          <p:cNvSpPr/>
          <p:nvPr/>
        </p:nvSpPr>
        <p:spPr>
          <a:xfrm>
            <a:off x="2282108" y="1380407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383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161AE3D5-BAA8-D03E-EDAE-D9D789AFD70A}"/>
              </a:ext>
            </a:extLst>
          </p:cNvPr>
          <p:cNvSpPr/>
          <p:nvPr/>
        </p:nvSpPr>
        <p:spPr>
          <a:xfrm>
            <a:off x="4108019" y="1109722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4121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4" name="Elipse 103">
            <a:extLst>
              <a:ext uri="{FF2B5EF4-FFF2-40B4-BE49-F238E27FC236}">
                <a16:creationId xmlns:a16="http://schemas.microsoft.com/office/drawing/2014/main" id="{EDC7AA82-A687-A026-BBB8-E362C3DAF412}"/>
              </a:ext>
            </a:extLst>
          </p:cNvPr>
          <p:cNvSpPr/>
          <p:nvPr/>
        </p:nvSpPr>
        <p:spPr>
          <a:xfrm>
            <a:off x="1346240" y="1609447"/>
            <a:ext cx="648000" cy="64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1Top"/>
            <a:lightRig rig="threePt" dir="t"/>
          </a:scene3d>
          <a:sp3d extrusionH="838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5" name="CaixaDeTexto 104">
            <a:extLst>
              <a:ext uri="{FF2B5EF4-FFF2-40B4-BE49-F238E27FC236}">
                <a16:creationId xmlns:a16="http://schemas.microsoft.com/office/drawing/2014/main" id="{1871CE31-34EC-69CB-F573-A0D9AC4E5D1A}"/>
              </a:ext>
            </a:extLst>
          </p:cNvPr>
          <p:cNvSpPr txBox="1"/>
          <p:nvPr/>
        </p:nvSpPr>
        <p:spPr>
          <a:xfrm>
            <a:off x="1315677" y="2255745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11,54%</a:t>
            </a:r>
          </a:p>
        </p:txBody>
      </p:sp>
      <p:sp>
        <p:nvSpPr>
          <p:cNvPr id="106" name="CaixaDeTexto 105">
            <a:extLst>
              <a:ext uri="{FF2B5EF4-FFF2-40B4-BE49-F238E27FC236}">
                <a16:creationId xmlns:a16="http://schemas.microsoft.com/office/drawing/2014/main" id="{54FE97A2-E3B0-8736-8F30-D1CDA14DFFED}"/>
              </a:ext>
            </a:extLst>
          </p:cNvPr>
          <p:cNvSpPr txBox="1"/>
          <p:nvPr/>
        </p:nvSpPr>
        <p:spPr>
          <a:xfrm>
            <a:off x="1285885" y="3656778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80,77%</a:t>
            </a:r>
          </a:p>
        </p:txBody>
      </p:sp>
      <p:sp>
        <p:nvSpPr>
          <p:cNvPr id="113" name="CaixaDeTexto 112">
            <a:extLst>
              <a:ext uri="{FF2B5EF4-FFF2-40B4-BE49-F238E27FC236}">
                <a16:creationId xmlns:a16="http://schemas.microsoft.com/office/drawing/2014/main" id="{6D08834F-B06C-8318-3DEF-2C2274BB760F}"/>
              </a:ext>
            </a:extLst>
          </p:cNvPr>
          <p:cNvSpPr txBox="1"/>
          <p:nvPr/>
        </p:nvSpPr>
        <p:spPr>
          <a:xfrm>
            <a:off x="2256896" y="3132742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96,15%</a:t>
            </a:r>
          </a:p>
        </p:txBody>
      </p:sp>
      <p:sp>
        <p:nvSpPr>
          <p:cNvPr id="116" name="Elipse 115">
            <a:extLst>
              <a:ext uri="{FF2B5EF4-FFF2-40B4-BE49-F238E27FC236}">
                <a16:creationId xmlns:a16="http://schemas.microsoft.com/office/drawing/2014/main" id="{87DC505E-6E98-F62A-2168-BF7DAA459BA8}"/>
              </a:ext>
            </a:extLst>
          </p:cNvPr>
          <p:cNvSpPr/>
          <p:nvPr/>
        </p:nvSpPr>
        <p:spPr>
          <a:xfrm>
            <a:off x="2283310" y="1108453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2857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7" name="CaixaDeTexto 116">
            <a:extLst>
              <a:ext uri="{FF2B5EF4-FFF2-40B4-BE49-F238E27FC236}">
                <a16:creationId xmlns:a16="http://schemas.microsoft.com/office/drawing/2014/main" id="{7FDA2856-774A-BA5D-4165-0F3CF20FC9EE}"/>
              </a:ext>
            </a:extLst>
          </p:cNvPr>
          <p:cNvSpPr txBox="1"/>
          <p:nvPr/>
        </p:nvSpPr>
        <p:spPr>
          <a:xfrm>
            <a:off x="2256896" y="1506294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3,85%</a:t>
            </a:r>
          </a:p>
        </p:txBody>
      </p:sp>
      <p:sp>
        <p:nvSpPr>
          <p:cNvPr id="125" name="CaixaDeTexto 124">
            <a:extLst>
              <a:ext uri="{FF2B5EF4-FFF2-40B4-BE49-F238E27FC236}">
                <a16:creationId xmlns:a16="http://schemas.microsoft.com/office/drawing/2014/main" id="{BF5AC25A-9DEE-41E2-FB77-54F673EBD819}"/>
              </a:ext>
            </a:extLst>
          </p:cNvPr>
          <p:cNvSpPr txBox="1"/>
          <p:nvPr/>
        </p:nvSpPr>
        <p:spPr>
          <a:xfrm>
            <a:off x="4082901" y="1618202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199" name="CaixaDeTexto 198">
            <a:extLst>
              <a:ext uri="{FF2B5EF4-FFF2-40B4-BE49-F238E27FC236}">
                <a16:creationId xmlns:a16="http://schemas.microsoft.com/office/drawing/2014/main" id="{4A3CC441-445B-BE67-5BB9-6FAFAA89B507}"/>
              </a:ext>
            </a:extLst>
          </p:cNvPr>
          <p:cNvSpPr txBox="1"/>
          <p:nvPr/>
        </p:nvSpPr>
        <p:spPr>
          <a:xfrm>
            <a:off x="1318978" y="5792033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2012</a:t>
            </a:r>
          </a:p>
        </p:txBody>
      </p:sp>
      <p:sp>
        <p:nvSpPr>
          <p:cNvPr id="201" name="CaixaDeTexto 200">
            <a:extLst>
              <a:ext uri="{FF2B5EF4-FFF2-40B4-BE49-F238E27FC236}">
                <a16:creationId xmlns:a16="http://schemas.microsoft.com/office/drawing/2014/main" id="{B0742BCD-975A-B103-BC16-CD639EF30ECE}"/>
              </a:ext>
            </a:extLst>
          </p:cNvPr>
          <p:cNvSpPr txBox="1"/>
          <p:nvPr/>
        </p:nvSpPr>
        <p:spPr>
          <a:xfrm>
            <a:off x="2254656" y="5777723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2014</a:t>
            </a:r>
          </a:p>
        </p:txBody>
      </p:sp>
      <p:sp>
        <p:nvSpPr>
          <p:cNvPr id="202" name="CaixaDeTexto 201">
            <a:extLst>
              <a:ext uri="{FF2B5EF4-FFF2-40B4-BE49-F238E27FC236}">
                <a16:creationId xmlns:a16="http://schemas.microsoft.com/office/drawing/2014/main" id="{F7714BD3-494F-5C39-06E3-5502B3C6D8B9}"/>
              </a:ext>
            </a:extLst>
          </p:cNvPr>
          <p:cNvSpPr txBox="1"/>
          <p:nvPr/>
        </p:nvSpPr>
        <p:spPr>
          <a:xfrm>
            <a:off x="3201761" y="5774991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2015</a:t>
            </a:r>
          </a:p>
        </p:txBody>
      </p:sp>
      <p:sp>
        <p:nvSpPr>
          <p:cNvPr id="203" name="CaixaDeTexto 202">
            <a:extLst>
              <a:ext uri="{FF2B5EF4-FFF2-40B4-BE49-F238E27FC236}">
                <a16:creationId xmlns:a16="http://schemas.microsoft.com/office/drawing/2014/main" id="{CC5159D5-47F8-E3FF-F1A4-75A3EE088855}"/>
              </a:ext>
            </a:extLst>
          </p:cNvPr>
          <p:cNvSpPr txBox="1"/>
          <p:nvPr/>
        </p:nvSpPr>
        <p:spPr>
          <a:xfrm>
            <a:off x="4102782" y="5770555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2016</a:t>
            </a:r>
          </a:p>
        </p:txBody>
      </p:sp>
      <p:sp>
        <p:nvSpPr>
          <p:cNvPr id="204" name="CaixaDeTexto 203">
            <a:extLst>
              <a:ext uri="{FF2B5EF4-FFF2-40B4-BE49-F238E27FC236}">
                <a16:creationId xmlns:a16="http://schemas.microsoft.com/office/drawing/2014/main" id="{C7C88AEB-2AB6-52F7-3390-965071FFF2BB}"/>
              </a:ext>
            </a:extLst>
          </p:cNvPr>
          <p:cNvSpPr txBox="1"/>
          <p:nvPr/>
        </p:nvSpPr>
        <p:spPr>
          <a:xfrm>
            <a:off x="5002619" y="5778810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2017</a:t>
            </a:r>
          </a:p>
        </p:txBody>
      </p:sp>
      <p:sp>
        <p:nvSpPr>
          <p:cNvPr id="205" name="CaixaDeTexto 204">
            <a:extLst>
              <a:ext uri="{FF2B5EF4-FFF2-40B4-BE49-F238E27FC236}">
                <a16:creationId xmlns:a16="http://schemas.microsoft.com/office/drawing/2014/main" id="{45EA072E-3E7A-E0EF-C9F1-B8D5C7C0E457}"/>
              </a:ext>
            </a:extLst>
          </p:cNvPr>
          <p:cNvSpPr txBox="1"/>
          <p:nvPr/>
        </p:nvSpPr>
        <p:spPr>
          <a:xfrm>
            <a:off x="5901804" y="5763268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2018</a:t>
            </a:r>
          </a:p>
        </p:txBody>
      </p:sp>
      <p:sp>
        <p:nvSpPr>
          <p:cNvPr id="206" name="CaixaDeTexto 205">
            <a:extLst>
              <a:ext uri="{FF2B5EF4-FFF2-40B4-BE49-F238E27FC236}">
                <a16:creationId xmlns:a16="http://schemas.microsoft.com/office/drawing/2014/main" id="{32A59EF4-24CB-855F-102F-DC804965FF27}"/>
              </a:ext>
            </a:extLst>
          </p:cNvPr>
          <p:cNvSpPr txBox="1"/>
          <p:nvPr/>
        </p:nvSpPr>
        <p:spPr>
          <a:xfrm>
            <a:off x="6844976" y="5783735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2019</a:t>
            </a:r>
          </a:p>
        </p:txBody>
      </p:sp>
      <p:sp>
        <p:nvSpPr>
          <p:cNvPr id="207" name="CaixaDeTexto 206">
            <a:extLst>
              <a:ext uri="{FF2B5EF4-FFF2-40B4-BE49-F238E27FC236}">
                <a16:creationId xmlns:a16="http://schemas.microsoft.com/office/drawing/2014/main" id="{4453C483-5D76-9440-D165-EF6810DB4F7F}"/>
              </a:ext>
            </a:extLst>
          </p:cNvPr>
          <p:cNvSpPr txBox="1"/>
          <p:nvPr/>
        </p:nvSpPr>
        <p:spPr>
          <a:xfrm>
            <a:off x="7786423" y="5781688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2020</a:t>
            </a:r>
          </a:p>
        </p:txBody>
      </p:sp>
      <p:sp>
        <p:nvSpPr>
          <p:cNvPr id="208" name="CaixaDeTexto 207">
            <a:extLst>
              <a:ext uri="{FF2B5EF4-FFF2-40B4-BE49-F238E27FC236}">
                <a16:creationId xmlns:a16="http://schemas.microsoft.com/office/drawing/2014/main" id="{1959532E-3A5B-D5B0-4B09-57B6D0C6749D}"/>
              </a:ext>
            </a:extLst>
          </p:cNvPr>
          <p:cNvSpPr txBox="1"/>
          <p:nvPr/>
        </p:nvSpPr>
        <p:spPr>
          <a:xfrm>
            <a:off x="8725848" y="5770555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2021</a:t>
            </a:r>
          </a:p>
        </p:txBody>
      </p:sp>
      <p:sp>
        <p:nvSpPr>
          <p:cNvPr id="209" name="CaixaDeTexto 208">
            <a:extLst>
              <a:ext uri="{FF2B5EF4-FFF2-40B4-BE49-F238E27FC236}">
                <a16:creationId xmlns:a16="http://schemas.microsoft.com/office/drawing/2014/main" id="{E8F468A2-84FA-7D9A-4F56-4C6C3934B951}"/>
              </a:ext>
            </a:extLst>
          </p:cNvPr>
          <p:cNvSpPr txBox="1"/>
          <p:nvPr/>
        </p:nvSpPr>
        <p:spPr>
          <a:xfrm>
            <a:off x="9694629" y="5783253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2022</a:t>
            </a:r>
          </a:p>
        </p:txBody>
      </p:sp>
      <p:sp>
        <p:nvSpPr>
          <p:cNvPr id="220" name="Retângulo 219">
            <a:extLst>
              <a:ext uri="{FF2B5EF4-FFF2-40B4-BE49-F238E27FC236}">
                <a16:creationId xmlns:a16="http://schemas.microsoft.com/office/drawing/2014/main" id="{FA7ABD0D-9F62-693C-C3D2-D376A29C3E91}"/>
              </a:ext>
            </a:extLst>
          </p:cNvPr>
          <p:cNvSpPr>
            <a:spLocks/>
          </p:cNvSpPr>
          <p:nvPr/>
        </p:nvSpPr>
        <p:spPr>
          <a:xfrm>
            <a:off x="6559996" y="6459153"/>
            <a:ext cx="180000" cy="180000"/>
          </a:xfrm>
          <a:prstGeom prst="rect">
            <a:avLst/>
          </a:prstGeom>
          <a:solidFill>
            <a:srgbClr val="F25867"/>
          </a:solidFill>
          <a:ln>
            <a:noFill/>
          </a:ln>
          <a:scene3d>
            <a:camera prst="orthographicFront"/>
            <a:lightRig rig="threePt" dir="t"/>
          </a:scene3d>
          <a:sp3d extrusionH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1" name="Retângulo 220">
            <a:extLst>
              <a:ext uri="{FF2B5EF4-FFF2-40B4-BE49-F238E27FC236}">
                <a16:creationId xmlns:a16="http://schemas.microsoft.com/office/drawing/2014/main" id="{982A8D0B-C826-15D0-4427-C7D1DA84C3DA}"/>
              </a:ext>
            </a:extLst>
          </p:cNvPr>
          <p:cNvSpPr>
            <a:spLocks/>
          </p:cNvSpPr>
          <p:nvPr/>
        </p:nvSpPr>
        <p:spPr>
          <a:xfrm>
            <a:off x="6626128" y="6449135"/>
            <a:ext cx="944591" cy="200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NÃO SABE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CCCE790C-9F72-9734-85EF-3563480BE7B6}"/>
              </a:ext>
            </a:extLst>
          </p:cNvPr>
          <p:cNvSpPr/>
          <p:nvPr/>
        </p:nvSpPr>
        <p:spPr>
          <a:xfrm>
            <a:off x="3205951" y="1379853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383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2A751CA-716F-A577-3CA1-0B870988C854}"/>
              </a:ext>
            </a:extLst>
          </p:cNvPr>
          <p:cNvSpPr txBox="1"/>
          <p:nvPr/>
        </p:nvSpPr>
        <p:spPr>
          <a:xfrm>
            <a:off x="3180739" y="3132188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96,30%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40006E07-80E0-260D-F6AB-97D2F1126A95}"/>
              </a:ext>
            </a:extLst>
          </p:cNvPr>
          <p:cNvSpPr/>
          <p:nvPr/>
        </p:nvSpPr>
        <p:spPr>
          <a:xfrm>
            <a:off x="1346240" y="1112064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527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0562ECF-5AB4-8A4C-6053-D26A4639C92A}"/>
              </a:ext>
            </a:extLst>
          </p:cNvPr>
          <p:cNvSpPr txBox="1"/>
          <p:nvPr/>
        </p:nvSpPr>
        <p:spPr>
          <a:xfrm>
            <a:off x="1315677" y="1594983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7,69%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83D7F8E9-E198-2D9B-0F04-752A96994CB6}"/>
              </a:ext>
            </a:extLst>
          </p:cNvPr>
          <p:cNvSpPr/>
          <p:nvPr/>
        </p:nvSpPr>
        <p:spPr>
          <a:xfrm>
            <a:off x="3206940" y="1105663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2857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31612BB-C769-41B9-A44A-E42F125CDFD0}"/>
              </a:ext>
            </a:extLst>
          </p:cNvPr>
          <p:cNvSpPr txBox="1"/>
          <p:nvPr/>
        </p:nvSpPr>
        <p:spPr>
          <a:xfrm>
            <a:off x="3184245" y="1505151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3,70%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ED67143D-F265-CDA6-8726-8271A6D6BD32}"/>
              </a:ext>
            </a:extLst>
          </p:cNvPr>
          <p:cNvSpPr/>
          <p:nvPr/>
        </p:nvSpPr>
        <p:spPr>
          <a:xfrm>
            <a:off x="5022753" y="2180282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2997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7202E57C-07D5-3C56-80D2-B516934C8F3C}"/>
              </a:ext>
            </a:extLst>
          </p:cNvPr>
          <p:cNvSpPr/>
          <p:nvPr/>
        </p:nvSpPr>
        <p:spPr>
          <a:xfrm>
            <a:off x="5022753" y="1378506"/>
            <a:ext cx="648000" cy="64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1Top"/>
            <a:lightRig rig="threePt" dir="t"/>
          </a:scene3d>
          <a:sp3d extrusionH="838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15FE5E93-095A-7615-E89B-92FAF677AEA8}"/>
              </a:ext>
            </a:extLst>
          </p:cNvPr>
          <p:cNvSpPr txBox="1"/>
          <p:nvPr/>
        </p:nvSpPr>
        <p:spPr>
          <a:xfrm>
            <a:off x="4992190" y="2039637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11,11%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B866A21F-2A18-7639-73F9-9C00462749A7}"/>
              </a:ext>
            </a:extLst>
          </p:cNvPr>
          <p:cNvSpPr txBox="1"/>
          <p:nvPr/>
        </p:nvSpPr>
        <p:spPr>
          <a:xfrm>
            <a:off x="4962398" y="3651262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85,19%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73B29905-B273-02FA-E307-0EE5F739EFDD}"/>
              </a:ext>
            </a:extLst>
          </p:cNvPr>
          <p:cNvSpPr/>
          <p:nvPr/>
        </p:nvSpPr>
        <p:spPr>
          <a:xfrm>
            <a:off x="5022753" y="1106548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2857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254DC80D-E6E9-6F2E-0476-C518A455787D}"/>
              </a:ext>
            </a:extLst>
          </p:cNvPr>
          <p:cNvSpPr txBox="1"/>
          <p:nvPr/>
        </p:nvSpPr>
        <p:spPr>
          <a:xfrm>
            <a:off x="4992190" y="1513267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3,70%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5FEB038E-FC47-4743-8612-E3A2F3166E83}"/>
              </a:ext>
            </a:extLst>
          </p:cNvPr>
          <p:cNvSpPr/>
          <p:nvPr/>
        </p:nvSpPr>
        <p:spPr>
          <a:xfrm>
            <a:off x="5940302" y="1110863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4121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AE8AC19B-D5C8-3F0F-16BB-70E9F0530B83}"/>
              </a:ext>
            </a:extLst>
          </p:cNvPr>
          <p:cNvSpPr txBox="1"/>
          <p:nvPr/>
        </p:nvSpPr>
        <p:spPr>
          <a:xfrm>
            <a:off x="5884704" y="1619343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04ADBB78-CAF3-8A11-DF2A-511C70D5EFDC}"/>
              </a:ext>
            </a:extLst>
          </p:cNvPr>
          <p:cNvSpPr/>
          <p:nvPr/>
        </p:nvSpPr>
        <p:spPr>
          <a:xfrm>
            <a:off x="6845677" y="1377617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383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14A77F47-0C32-50D7-CBD3-072332549BC3}"/>
              </a:ext>
            </a:extLst>
          </p:cNvPr>
          <p:cNvSpPr txBox="1"/>
          <p:nvPr/>
        </p:nvSpPr>
        <p:spPr>
          <a:xfrm>
            <a:off x="6820465" y="3129952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96,15%</a:t>
            </a: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0F2483A0-9DB6-286F-4C1F-38ED30D2FD23}"/>
              </a:ext>
            </a:extLst>
          </p:cNvPr>
          <p:cNvSpPr/>
          <p:nvPr/>
        </p:nvSpPr>
        <p:spPr>
          <a:xfrm>
            <a:off x="6846879" y="1105663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2857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A29F52D3-3363-E79F-6F16-1FFE61128B4D}"/>
              </a:ext>
            </a:extLst>
          </p:cNvPr>
          <p:cNvSpPr txBox="1"/>
          <p:nvPr/>
        </p:nvSpPr>
        <p:spPr>
          <a:xfrm>
            <a:off x="6820465" y="1503504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3,85%</a:t>
            </a:r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8690958B-7817-D0A8-FC78-71A394A3B32A}"/>
              </a:ext>
            </a:extLst>
          </p:cNvPr>
          <p:cNvSpPr/>
          <p:nvPr/>
        </p:nvSpPr>
        <p:spPr>
          <a:xfrm>
            <a:off x="7783330" y="1385049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383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C7B9F1DE-8C1C-57AD-AA71-DB5C335592D3}"/>
              </a:ext>
            </a:extLst>
          </p:cNvPr>
          <p:cNvSpPr txBox="1"/>
          <p:nvPr/>
        </p:nvSpPr>
        <p:spPr>
          <a:xfrm>
            <a:off x="7758118" y="3137384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96,00%</a:t>
            </a:r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B4A3BEF7-4ABC-ED19-23C8-BCA112E1E091}"/>
              </a:ext>
            </a:extLst>
          </p:cNvPr>
          <p:cNvSpPr/>
          <p:nvPr/>
        </p:nvSpPr>
        <p:spPr>
          <a:xfrm>
            <a:off x="7784532" y="1113095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2857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703BF166-257B-4FCB-A235-18B52E11112B}"/>
              </a:ext>
            </a:extLst>
          </p:cNvPr>
          <p:cNvSpPr txBox="1"/>
          <p:nvPr/>
        </p:nvSpPr>
        <p:spPr>
          <a:xfrm>
            <a:off x="7758118" y="1510936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4,00%</a:t>
            </a:r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1AC8DA18-23D9-C70F-E473-2A5304559868}"/>
              </a:ext>
            </a:extLst>
          </p:cNvPr>
          <p:cNvSpPr/>
          <p:nvPr/>
        </p:nvSpPr>
        <p:spPr>
          <a:xfrm>
            <a:off x="8695297" y="1386128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383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A37FA1F2-C0AD-C6FB-3C11-9C1EF55E2ABA}"/>
              </a:ext>
            </a:extLst>
          </p:cNvPr>
          <p:cNvSpPr txBox="1"/>
          <p:nvPr/>
        </p:nvSpPr>
        <p:spPr>
          <a:xfrm>
            <a:off x="8670085" y="3138463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96,15%</a:t>
            </a:r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74574D18-0995-EB24-EB6A-E192F8F68298}"/>
              </a:ext>
            </a:extLst>
          </p:cNvPr>
          <p:cNvSpPr/>
          <p:nvPr/>
        </p:nvSpPr>
        <p:spPr>
          <a:xfrm>
            <a:off x="8696499" y="1114174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2857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5B804BDC-A6CC-8B0F-C085-B5CA4918E22F}"/>
              </a:ext>
            </a:extLst>
          </p:cNvPr>
          <p:cNvSpPr txBox="1"/>
          <p:nvPr/>
        </p:nvSpPr>
        <p:spPr>
          <a:xfrm>
            <a:off x="8670085" y="1512015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3,85%</a:t>
            </a:r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C79B04EF-D53D-2ABF-FEE0-8EB1F8BC2533}"/>
              </a:ext>
            </a:extLst>
          </p:cNvPr>
          <p:cNvSpPr/>
          <p:nvPr/>
        </p:nvSpPr>
        <p:spPr>
          <a:xfrm>
            <a:off x="9643041" y="1117487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4121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66B6E5DA-C0C2-6236-919C-4238F725BB1F}"/>
              </a:ext>
            </a:extLst>
          </p:cNvPr>
          <p:cNvSpPr txBox="1"/>
          <p:nvPr/>
        </p:nvSpPr>
        <p:spPr>
          <a:xfrm>
            <a:off x="9587443" y="1625967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299409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" grpId="0"/>
      <p:bldP spid="216" grpId="0" animBg="1"/>
      <p:bldP spid="217" grpId="0"/>
      <p:bldP spid="218" grpId="0" animBg="1"/>
      <p:bldP spid="219" grpId="0"/>
      <p:bldP spid="24" grpId="0" animBg="1"/>
      <p:bldP spid="5" grpId="0" animBg="1"/>
      <p:bldP spid="6" grpId="0" animBg="1"/>
      <p:bldP spid="8" grpId="0" animBg="1"/>
      <p:bldP spid="104" grpId="0" animBg="1"/>
      <p:bldP spid="105" grpId="0"/>
      <p:bldP spid="106" grpId="0"/>
      <p:bldP spid="113" grpId="0"/>
      <p:bldP spid="116" grpId="0" animBg="1"/>
      <p:bldP spid="117" grpId="0"/>
      <p:bldP spid="125" grpId="0"/>
      <p:bldP spid="199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20" grpId="0" animBg="1"/>
      <p:bldP spid="221" grpId="0"/>
      <p:bldP spid="13" grpId="0" animBg="1"/>
      <p:bldP spid="14" grpId="0"/>
      <p:bldP spid="16" grpId="0" animBg="1"/>
      <p:bldP spid="17" grpId="0"/>
      <p:bldP spid="21" grpId="0" animBg="1"/>
      <p:bldP spid="22" grpId="0"/>
      <p:bldP spid="23" grpId="0" animBg="1"/>
      <p:bldP spid="26" grpId="0" animBg="1"/>
      <p:bldP spid="27" grpId="0"/>
      <p:bldP spid="28" grpId="0"/>
      <p:bldP spid="29" grpId="0" animBg="1"/>
      <p:bldP spid="30" grpId="0"/>
      <p:bldP spid="31" grpId="0" animBg="1"/>
      <p:bldP spid="33" grpId="0"/>
      <p:bldP spid="34" grpId="0" animBg="1"/>
      <p:bldP spid="35" grpId="0"/>
      <p:bldP spid="38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3" grpId="0"/>
      <p:bldP spid="54" grpId="0" animBg="1"/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7A6C83-595D-E2E1-09EC-097133EF85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Retângulo 225">
            <a:extLst>
              <a:ext uri="{FF2B5EF4-FFF2-40B4-BE49-F238E27FC236}">
                <a16:creationId xmlns:a16="http://schemas.microsoft.com/office/drawing/2014/main" id="{34A9C09E-6651-449F-3DA4-0799CF2179FE}"/>
              </a:ext>
            </a:extLst>
          </p:cNvPr>
          <p:cNvSpPr/>
          <p:nvPr/>
        </p:nvSpPr>
        <p:spPr>
          <a:xfrm>
            <a:off x="-109107" y="-4986"/>
            <a:ext cx="11806756" cy="6862986"/>
          </a:xfrm>
          <a:prstGeom prst="rect">
            <a:avLst/>
          </a:prstGeom>
          <a:gradFill flip="none" rotWithShape="1">
            <a:gsLst>
              <a:gs pos="0">
                <a:srgbClr val="CCD3DE"/>
              </a:gs>
              <a:gs pos="39000">
                <a:schemeClr val="tx2">
                  <a:lumMod val="20000"/>
                  <a:lumOff val="8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6A133A5-3594-747C-1529-9A928FB42DBC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222" name="CaixaDeTexto 221">
            <a:extLst>
              <a:ext uri="{FF2B5EF4-FFF2-40B4-BE49-F238E27FC236}">
                <a16:creationId xmlns:a16="http://schemas.microsoft.com/office/drawing/2014/main" id="{87C58222-445D-3F6C-EB90-FD0297126C80}"/>
              </a:ext>
            </a:extLst>
          </p:cNvPr>
          <p:cNvSpPr txBox="1"/>
          <p:nvPr/>
        </p:nvSpPr>
        <p:spPr>
          <a:xfrm>
            <a:off x="-109106" y="1733"/>
            <a:ext cx="119848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/>
              <a:t>PERCENTUAL DE CONSELHOS </a:t>
            </a:r>
            <a:r>
              <a:rPr lang="pt-BR" sz="2500" b="1" u="sng" dirty="0"/>
              <a:t>MUNICIPAIS</a:t>
            </a:r>
            <a:r>
              <a:rPr lang="pt-BR" sz="2500" b="1" dirty="0"/>
              <a:t> QUANTO A DESTINAÇÃO DE PELO </a:t>
            </a:r>
          </a:p>
          <a:p>
            <a:pPr algn="ctr"/>
            <a:r>
              <a:rPr lang="pt-BR" sz="2500" b="1" dirty="0"/>
              <a:t>MENOS 3% DOS IGD BOLSA E IGD SUAS PARA CUSTEAR DESPESAS</a:t>
            </a:r>
          </a:p>
        </p:txBody>
      </p:sp>
      <p:sp>
        <p:nvSpPr>
          <p:cNvPr id="216" name="Retângulo 215">
            <a:extLst>
              <a:ext uri="{FF2B5EF4-FFF2-40B4-BE49-F238E27FC236}">
                <a16:creationId xmlns:a16="http://schemas.microsoft.com/office/drawing/2014/main" id="{610A57F0-AADD-ED71-E7A9-6DC017686271}"/>
              </a:ext>
            </a:extLst>
          </p:cNvPr>
          <p:cNvSpPr>
            <a:spLocks/>
          </p:cNvSpPr>
          <p:nvPr/>
        </p:nvSpPr>
        <p:spPr>
          <a:xfrm>
            <a:off x="5002619" y="6460135"/>
            <a:ext cx="180000" cy="180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 extrusionH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7" name="Retângulo 216">
            <a:extLst>
              <a:ext uri="{FF2B5EF4-FFF2-40B4-BE49-F238E27FC236}">
                <a16:creationId xmlns:a16="http://schemas.microsoft.com/office/drawing/2014/main" id="{24EEC86D-857C-58B8-028D-5885B70B8FA6}"/>
              </a:ext>
            </a:extLst>
          </p:cNvPr>
          <p:cNvSpPr>
            <a:spLocks/>
          </p:cNvSpPr>
          <p:nvPr/>
        </p:nvSpPr>
        <p:spPr>
          <a:xfrm>
            <a:off x="5075366" y="6460135"/>
            <a:ext cx="653906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SIM</a:t>
            </a:r>
          </a:p>
        </p:txBody>
      </p:sp>
      <p:sp>
        <p:nvSpPr>
          <p:cNvPr id="218" name="Retângulo 217">
            <a:extLst>
              <a:ext uri="{FF2B5EF4-FFF2-40B4-BE49-F238E27FC236}">
                <a16:creationId xmlns:a16="http://schemas.microsoft.com/office/drawing/2014/main" id="{59634E9D-02C2-02CA-A305-59079D80718D}"/>
              </a:ext>
            </a:extLst>
          </p:cNvPr>
          <p:cNvSpPr>
            <a:spLocks/>
          </p:cNvSpPr>
          <p:nvPr/>
        </p:nvSpPr>
        <p:spPr>
          <a:xfrm>
            <a:off x="5794271" y="6449135"/>
            <a:ext cx="180000" cy="18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9" name="Retângulo 218">
            <a:extLst>
              <a:ext uri="{FF2B5EF4-FFF2-40B4-BE49-F238E27FC236}">
                <a16:creationId xmlns:a16="http://schemas.microsoft.com/office/drawing/2014/main" id="{5B32E809-CA2A-4DE3-C5B5-83FC6A43B809}"/>
              </a:ext>
            </a:extLst>
          </p:cNvPr>
          <p:cNvSpPr>
            <a:spLocks/>
          </p:cNvSpPr>
          <p:nvPr/>
        </p:nvSpPr>
        <p:spPr>
          <a:xfrm>
            <a:off x="5860404" y="6439117"/>
            <a:ext cx="653906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NÃO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528FAFC9-F3DF-B5EB-94FC-DCB559602A20}"/>
              </a:ext>
            </a:extLst>
          </p:cNvPr>
          <p:cNvSpPr/>
          <p:nvPr/>
        </p:nvSpPr>
        <p:spPr>
          <a:xfrm>
            <a:off x="822006" y="1322320"/>
            <a:ext cx="10138815" cy="4186381"/>
          </a:xfrm>
          <a:prstGeom prst="rect">
            <a:avLst/>
          </a:prstGeom>
          <a:noFill/>
          <a:ln w="19050">
            <a:gradFill>
              <a:gsLst>
                <a:gs pos="39000">
                  <a:schemeClr val="bg2">
                    <a:lumMod val="75000"/>
                  </a:schemeClr>
                </a:gs>
                <a:gs pos="19744">
                  <a:srgbClr val="A9A7A7"/>
                </a:gs>
                <a:gs pos="68000">
                  <a:schemeClr val="bg2">
                    <a:lumMod val="25000"/>
                  </a:schemeClr>
                </a:gs>
                <a:gs pos="85000">
                  <a:schemeClr val="tx1"/>
                </a:gs>
              </a:gsLst>
              <a:lin ang="5400000" scaled="1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35274332-3EA6-14C2-09BE-6BAAF31A6D6F}"/>
              </a:ext>
            </a:extLst>
          </p:cNvPr>
          <p:cNvSpPr/>
          <p:nvPr/>
        </p:nvSpPr>
        <p:spPr>
          <a:xfrm>
            <a:off x="957957" y="3544248"/>
            <a:ext cx="9840911" cy="3388324"/>
          </a:xfrm>
          <a:prstGeom prst="rect">
            <a:avLst/>
          </a:prstGeom>
          <a:gradFill flip="none" rotWithShape="1">
            <a:gsLst>
              <a:gs pos="12000">
                <a:schemeClr val="bg2">
                  <a:lumMod val="75000"/>
                </a:schemeClr>
              </a:gs>
              <a:gs pos="67000">
                <a:schemeClr val="bg2">
                  <a:lumMod val="28000"/>
                </a:schemeClr>
              </a:gs>
              <a:gs pos="100000">
                <a:schemeClr val="tx1"/>
              </a:gs>
            </a:gsLst>
            <a:path path="rect">
              <a:fillToRect l="100000" t="100000"/>
            </a:path>
            <a:tileRect r="-100000" b="-100000"/>
          </a:gradFill>
          <a:effectLst>
            <a:outerShdw blurRad="190500" dir="14400000" sx="104000" sy="104000" algn="tl" rotWithShape="0">
              <a:schemeClr val="tx2">
                <a:lumMod val="60000"/>
                <a:lumOff val="40000"/>
                <a:alpha val="23000"/>
              </a:schemeClr>
            </a:outerShdw>
          </a:effectLst>
          <a:scene3d>
            <a:camera prst="perspectiveRelaxed">
              <a:rot lat="17073590" lon="0" rev="0"/>
            </a:camera>
            <a:lightRig rig="brightRoom" dir="t"/>
          </a:scene3d>
          <a:sp3d extrusionH="476250">
            <a:extrusionClr>
              <a:schemeClr val="bg2">
                <a:lumMod val="10000"/>
              </a:schemeClr>
            </a:extrusion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8CA8E43-9BF2-FC76-988C-020087D203E7}"/>
              </a:ext>
            </a:extLst>
          </p:cNvPr>
          <p:cNvSpPr/>
          <p:nvPr/>
        </p:nvSpPr>
        <p:spPr>
          <a:xfrm>
            <a:off x="1231940" y="2931604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21907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7899A67A-D13D-AF16-681F-909DCEA944CC}"/>
              </a:ext>
            </a:extLst>
          </p:cNvPr>
          <p:cNvSpPr/>
          <p:nvPr/>
        </p:nvSpPr>
        <p:spPr>
          <a:xfrm>
            <a:off x="2110658" y="2656781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24828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6059F8B8-D0A0-EF26-B3FD-5C73D0E3DAED}"/>
              </a:ext>
            </a:extLst>
          </p:cNvPr>
          <p:cNvSpPr/>
          <p:nvPr/>
        </p:nvSpPr>
        <p:spPr>
          <a:xfrm>
            <a:off x="2988536" y="2442886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27114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FC2B7C97-DB17-4B02-AB6D-50F8A15FA54E}"/>
              </a:ext>
            </a:extLst>
          </p:cNvPr>
          <p:cNvSpPr/>
          <p:nvPr/>
        </p:nvSpPr>
        <p:spPr>
          <a:xfrm>
            <a:off x="3841319" y="2300982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2857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F7B5D98-7829-DBCB-CB5C-7701D238CE97}"/>
              </a:ext>
            </a:extLst>
          </p:cNvPr>
          <p:cNvSpPr/>
          <p:nvPr/>
        </p:nvSpPr>
        <p:spPr>
          <a:xfrm>
            <a:off x="4716321" y="2208801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2959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4" name="Elipse 103">
            <a:extLst>
              <a:ext uri="{FF2B5EF4-FFF2-40B4-BE49-F238E27FC236}">
                <a16:creationId xmlns:a16="http://schemas.microsoft.com/office/drawing/2014/main" id="{8292008E-E562-D618-AAD0-737A7DD82550}"/>
              </a:ext>
            </a:extLst>
          </p:cNvPr>
          <p:cNvSpPr/>
          <p:nvPr/>
        </p:nvSpPr>
        <p:spPr>
          <a:xfrm>
            <a:off x="1231940" y="1770905"/>
            <a:ext cx="648000" cy="64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1Top"/>
            <a:lightRig rig="threePt" dir="t"/>
          </a:scene3d>
          <a:sp3d extrusionH="1206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5" name="CaixaDeTexto 104">
            <a:extLst>
              <a:ext uri="{FF2B5EF4-FFF2-40B4-BE49-F238E27FC236}">
                <a16:creationId xmlns:a16="http://schemas.microsoft.com/office/drawing/2014/main" id="{BE9006F9-5686-3AB0-DDFB-76542C9FD2CD}"/>
              </a:ext>
            </a:extLst>
          </p:cNvPr>
          <p:cNvSpPr txBox="1"/>
          <p:nvPr/>
        </p:nvSpPr>
        <p:spPr>
          <a:xfrm>
            <a:off x="1199260" y="2571574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34,46%</a:t>
            </a:r>
          </a:p>
        </p:txBody>
      </p:sp>
      <p:sp>
        <p:nvSpPr>
          <p:cNvPr id="106" name="CaixaDeTexto 105">
            <a:extLst>
              <a:ext uri="{FF2B5EF4-FFF2-40B4-BE49-F238E27FC236}">
                <a16:creationId xmlns:a16="http://schemas.microsoft.com/office/drawing/2014/main" id="{A9CAFACE-6783-8FCE-EFA2-6EECC598E584}"/>
              </a:ext>
            </a:extLst>
          </p:cNvPr>
          <p:cNvSpPr txBox="1"/>
          <p:nvPr/>
        </p:nvSpPr>
        <p:spPr>
          <a:xfrm>
            <a:off x="1171585" y="4145728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55,48%</a:t>
            </a:r>
          </a:p>
        </p:txBody>
      </p:sp>
      <p:sp>
        <p:nvSpPr>
          <p:cNvPr id="107" name="Elipse 106">
            <a:extLst>
              <a:ext uri="{FF2B5EF4-FFF2-40B4-BE49-F238E27FC236}">
                <a16:creationId xmlns:a16="http://schemas.microsoft.com/office/drawing/2014/main" id="{C9F275CC-3AAB-677B-CE18-8F57FBAB9FC0}"/>
              </a:ext>
            </a:extLst>
          </p:cNvPr>
          <p:cNvSpPr/>
          <p:nvPr/>
        </p:nvSpPr>
        <p:spPr>
          <a:xfrm>
            <a:off x="1231940" y="1109361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692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id="{BB20BB4B-5ECD-AD59-E88C-15ECCA397F4E}"/>
              </a:ext>
            </a:extLst>
          </p:cNvPr>
          <p:cNvSpPr txBox="1"/>
          <p:nvPr/>
        </p:nvSpPr>
        <p:spPr>
          <a:xfrm>
            <a:off x="1172467" y="1672814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10,06%</a:t>
            </a:r>
          </a:p>
        </p:txBody>
      </p:sp>
      <p:sp>
        <p:nvSpPr>
          <p:cNvPr id="113" name="CaixaDeTexto 112">
            <a:extLst>
              <a:ext uri="{FF2B5EF4-FFF2-40B4-BE49-F238E27FC236}">
                <a16:creationId xmlns:a16="http://schemas.microsoft.com/office/drawing/2014/main" id="{88169E2B-3D09-F1B5-6757-D1356D5180B8}"/>
              </a:ext>
            </a:extLst>
          </p:cNvPr>
          <p:cNvSpPr txBox="1"/>
          <p:nvPr/>
        </p:nvSpPr>
        <p:spPr>
          <a:xfrm>
            <a:off x="2059865" y="3969426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72,58%</a:t>
            </a:r>
          </a:p>
        </p:txBody>
      </p:sp>
      <p:sp>
        <p:nvSpPr>
          <p:cNvPr id="114" name="Elipse 113">
            <a:extLst>
              <a:ext uri="{FF2B5EF4-FFF2-40B4-BE49-F238E27FC236}">
                <a16:creationId xmlns:a16="http://schemas.microsoft.com/office/drawing/2014/main" id="{FB8DDA92-1B4D-FC01-E63A-031C4056CF61}"/>
              </a:ext>
            </a:extLst>
          </p:cNvPr>
          <p:cNvSpPr/>
          <p:nvPr/>
        </p:nvSpPr>
        <p:spPr>
          <a:xfrm>
            <a:off x="2111741" y="1585777"/>
            <a:ext cx="648000" cy="64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1Top"/>
            <a:lightRig rig="threePt" dir="t"/>
          </a:scene3d>
          <a:sp3d extrusionH="11176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5" name="CaixaDeTexto 114">
            <a:extLst>
              <a:ext uri="{FF2B5EF4-FFF2-40B4-BE49-F238E27FC236}">
                <a16:creationId xmlns:a16="http://schemas.microsoft.com/office/drawing/2014/main" id="{2B948888-CC9F-DA2F-983E-FDF1131C6EDC}"/>
              </a:ext>
            </a:extLst>
          </p:cNvPr>
          <p:cNvSpPr txBox="1"/>
          <p:nvPr/>
        </p:nvSpPr>
        <p:spPr>
          <a:xfrm>
            <a:off x="2095845" y="2299741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20,61%</a:t>
            </a:r>
          </a:p>
        </p:txBody>
      </p:sp>
      <p:sp>
        <p:nvSpPr>
          <p:cNvPr id="116" name="Elipse 115">
            <a:extLst>
              <a:ext uri="{FF2B5EF4-FFF2-40B4-BE49-F238E27FC236}">
                <a16:creationId xmlns:a16="http://schemas.microsoft.com/office/drawing/2014/main" id="{F8BDCC47-7CD5-818A-2E74-F98706D21762}"/>
              </a:ext>
            </a:extLst>
          </p:cNvPr>
          <p:cNvSpPr/>
          <p:nvPr/>
        </p:nvSpPr>
        <p:spPr>
          <a:xfrm>
            <a:off x="2111860" y="1108453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5016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7" name="CaixaDeTexto 116">
            <a:extLst>
              <a:ext uri="{FF2B5EF4-FFF2-40B4-BE49-F238E27FC236}">
                <a16:creationId xmlns:a16="http://schemas.microsoft.com/office/drawing/2014/main" id="{1A7A0D19-B4BA-36E8-A990-F56909F31A5A}"/>
              </a:ext>
            </a:extLst>
          </p:cNvPr>
          <p:cNvSpPr txBox="1"/>
          <p:nvPr/>
        </p:nvSpPr>
        <p:spPr>
          <a:xfrm>
            <a:off x="2078914" y="1616832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6,81%</a:t>
            </a:r>
          </a:p>
        </p:txBody>
      </p:sp>
      <p:sp>
        <p:nvSpPr>
          <p:cNvPr id="118" name="Elipse 117">
            <a:extLst>
              <a:ext uri="{FF2B5EF4-FFF2-40B4-BE49-F238E27FC236}">
                <a16:creationId xmlns:a16="http://schemas.microsoft.com/office/drawing/2014/main" id="{E776AFF4-96EC-D415-E209-226593117191}"/>
              </a:ext>
            </a:extLst>
          </p:cNvPr>
          <p:cNvSpPr/>
          <p:nvPr/>
        </p:nvSpPr>
        <p:spPr>
          <a:xfrm>
            <a:off x="2988536" y="1636482"/>
            <a:ext cx="648000" cy="64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1Top"/>
            <a:lightRig rig="threePt" dir="t"/>
          </a:scene3d>
          <a:sp3d extrusionH="838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Elipse 118">
            <a:extLst>
              <a:ext uri="{FF2B5EF4-FFF2-40B4-BE49-F238E27FC236}">
                <a16:creationId xmlns:a16="http://schemas.microsoft.com/office/drawing/2014/main" id="{CCDD4423-4699-CDF2-162A-1C35678F1D64}"/>
              </a:ext>
            </a:extLst>
          </p:cNvPr>
          <p:cNvSpPr/>
          <p:nvPr/>
        </p:nvSpPr>
        <p:spPr>
          <a:xfrm>
            <a:off x="2988536" y="1108895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5524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0" name="CaixaDeTexto 119">
            <a:extLst>
              <a:ext uri="{FF2B5EF4-FFF2-40B4-BE49-F238E27FC236}">
                <a16:creationId xmlns:a16="http://schemas.microsoft.com/office/drawing/2014/main" id="{F70B8A96-6F0C-CBBF-6AB2-19F0CE26564C}"/>
              </a:ext>
            </a:extLst>
          </p:cNvPr>
          <p:cNvSpPr txBox="1"/>
          <p:nvPr/>
        </p:nvSpPr>
        <p:spPr>
          <a:xfrm>
            <a:off x="2949969" y="2311168"/>
            <a:ext cx="747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12,73%</a:t>
            </a:r>
          </a:p>
        </p:txBody>
      </p:sp>
      <p:sp>
        <p:nvSpPr>
          <p:cNvPr id="121" name="CaixaDeTexto 120">
            <a:extLst>
              <a:ext uri="{FF2B5EF4-FFF2-40B4-BE49-F238E27FC236}">
                <a16:creationId xmlns:a16="http://schemas.microsoft.com/office/drawing/2014/main" id="{D6A0E2AA-8B56-3334-FDD1-623C3EB3B71B}"/>
              </a:ext>
            </a:extLst>
          </p:cNvPr>
          <p:cNvSpPr txBox="1"/>
          <p:nvPr/>
        </p:nvSpPr>
        <p:spPr>
          <a:xfrm>
            <a:off x="2957246" y="1594742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7,25%</a:t>
            </a:r>
          </a:p>
        </p:txBody>
      </p:sp>
      <p:sp>
        <p:nvSpPr>
          <p:cNvPr id="122" name="CaixaDeTexto 121">
            <a:extLst>
              <a:ext uri="{FF2B5EF4-FFF2-40B4-BE49-F238E27FC236}">
                <a16:creationId xmlns:a16="http://schemas.microsoft.com/office/drawing/2014/main" id="{2BCCBB96-4CCD-446E-216A-82BE5A243934}"/>
              </a:ext>
            </a:extLst>
          </p:cNvPr>
          <p:cNvSpPr txBox="1"/>
          <p:nvPr/>
        </p:nvSpPr>
        <p:spPr>
          <a:xfrm>
            <a:off x="2928181" y="3697789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80,02%</a:t>
            </a:r>
          </a:p>
        </p:txBody>
      </p:sp>
      <p:sp>
        <p:nvSpPr>
          <p:cNvPr id="123" name="Elipse 122">
            <a:extLst>
              <a:ext uri="{FF2B5EF4-FFF2-40B4-BE49-F238E27FC236}">
                <a16:creationId xmlns:a16="http://schemas.microsoft.com/office/drawing/2014/main" id="{0121BC78-97F3-B00D-2F5A-36CE63ADB081}"/>
              </a:ext>
            </a:extLst>
          </p:cNvPr>
          <p:cNvSpPr/>
          <p:nvPr/>
        </p:nvSpPr>
        <p:spPr>
          <a:xfrm>
            <a:off x="3842716" y="1576049"/>
            <a:ext cx="648000" cy="64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1Top"/>
            <a:lightRig rig="threePt" dir="t"/>
          </a:scene3d>
          <a:sp3d extrusionH="7556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4" name="Elipse 123">
            <a:extLst>
              <a:ext uri="{FF2B5EF4-FFF2-40B4-BE49-F238E27FC236}">
                <a16:creationId xmlns:a16="http://schemas.microsoft.com/office/drawing/2014/main" id="{6EFCE30F-BF23-E902-4099-0FD39A61F91E}"/>
              </a:ext>
            </a:extLst>
          </p:cNvPr>
          <p:cNvSpPr/>
          <p:nvPr/>
        </p:nvSpPr>
        <p:spPr>
          <a:xfrm>
            <a:off x="3841245" y="1105934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4953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5" name="CaixaDeTexto 124">
            <a:extLst>
              <a:ext uri="{FF2B5EF4-FFF2-40B4-BE49-F238E27FC236}">
                <a16:creationId xmlns:a16="http://schemas.microsoft.com/office/drawing/2014/main" id="{09CB97B7-816A-C996-AD66-4873DA8242A5}"/>
              </a:ext>
            </a:extLst>
          </p:cNvPr>
          <p:cNvSpPr txBox="1"/>
          <p:nvPr/>
        </p:nvSpPr>
        <p:spPr>
          <a:xfrm>
            <a:off x="3796497" y="3561535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84,44%</a:t>
            </a:r>
          </a:p>
        </p:txBody>
      </p:sp>
      <p:sp>
        <p:nvSpPr>
          <p:cNvPr id="126" name="CaixaDeTexto 125">
            <a:extLst>
              <a:ext uri="{FF2B5EF4-FFF2-40B4-BE49-F238E27FC236}">
                <a16:creationId xmlns:a16="http://schemas.microsoft.com/office/drawing/2014/main" id="{F43C1523-AC98-9D5F-7BAF-1A4E20B9E0B7}"/>
              </a:ext>
            </a:extLst>
          </p:cNvPr>
          <p:cNvSpPr txBox="1"/>
          <p:nvPr/>
        </p:nvSpPr>
        <p:spPr>
          <a:xfrm>
            <a:off x="3841913" y="2185218"/>
            <a:ext cx="6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9,06%</a:t>
            </a:r>
          </a:p>
        </p:txBody>
      </p:sp>
      <p:sp>
        <p:nvSpPr>
          <p:cNvPr id="128" name="CaixaDeTexto 127">
            <a:extLst>
              <a:ext uri="{FF2B5EF4-FFF2-40B4-BE49-F238E27FC236}">
                <a16:creationId xmlns:a16="http://schemas.microsoft.com/office/drawing/2014/main" id="{45E74026-63E6-86C2-E5C7-FCD1E7A8BC84}"/>
              </a:ext>
            </a:extLst>
          </p:cNvPr>
          <p:cNvSpPr txBox="1"/>
          <p:nvPr/>
        </p:nvSpPr>
        <p:spPr>
          <a:xfrm>
            <a:off x="3796497" y="1568206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6,50%</a:t>
            </a:r>
          </a:p>
        </p:txBody>
      </p:sp>
      <p:sp>
        <p:nvSpPr>
          <p:cNvPr id="132" name="CaixaDeTexto 131">
            <a:extLst>
              <a:ext uri="{FF2B5EF4-FFF2-40B4-BE49-F238E27FC236}">
                <a16:creationId xmlns:a16="http://schemas.microsoft.com/office/drawing/2014/main" id="{4E6D6A2B-42E4-6830-D2C7-1CB174A7DD67}"/>
              </a:ext>
            </a:extLst>
          </p:cNvPr>
          <p:cNvSpPr txBox="1"/>
          <p:nvPr/>
        </p:nvSpPr>
        <p:spPr>
          <a:xfrm>
            <a:off x="4671499" y="3438864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85,56%</a:t>
            </a:r>
          </a:p>
        </p:txBody>
      </p:sp>
      <p:sp>
        <p:nvSpPr>
          <p:cNvPr id="130" name="Elipse 129">
            <a:extLst>
              <a:ext uri="{FF2B5EF4-FFF2-40B4-BE49-F238E27FC236}">
                <a16:creationId xmlns:a16="http://schemas.microsoft.com/office/drawing/2014/main" id="{2AA8AADA-C97D-D820-B2C1-1817BE565DF8}"/>
              </a:ext>
            </a:extLst>
          </p:cNvPr>
          <p:cNvSpPr/>
          <p:nvPr/>
        </p:nvSpPr>
        <p:spPr>
          <a:xfrm>
            <a:off x="4715337" y="1545281"/>
            <a:ext cx="648000" cy="64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1Top"/>
            <a:lightRig rig="threePt" dir="t"/>
          </a:scene3d>
          <a:sp3d extrusionH="692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1" name="Elipse 130">
            <a:extLst>
              <a:ext uri="{FF2B5EF4-FFF2-40B4-BE49-F238E27FC236}">
                <a16:creationId xmlns:a16="http://schemas.microsoft.com/office/drawing/2014/main" id="{22F2A8C7-7EF0-8759-E92F-450AEB04664C}"/>
              </a:ext>
            </a:extLst>
          </p:cNvPr>
          <p:cNvSpPr/>
          <p:nvPr/>
        </p:nvSpPr>
        <p:spPr>
          <a:xfrm>
            <a:off x="4717041" y="1109297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4635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3" name="CaixaDeTexto 132">
            <a:extLst>
              <a:ext uri="{FF2B5EF4-FFF2-40B4-BE49-F238E27FC236}">
                <a16:creationId xmlns:a16="http://schemas.microsoft.com/office/drawing/2014/main" id="{78E13A89-69E6-2F12-ED87-9ECF717DDA85}"/>
              </a:ext>
            </a:extLst>
          </p:cNvPr>
          <p:cNvSpPr txBox="1"/>
          <p:nvPr/>
        </p:nvSpPr>
        <p:spPr>
          <a:xfrm>
            <a:off x="4716915" y="2118731"/>
            <a:ext cx="6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8,66%</a:t>
            </a:r>
          </a:p>
        </p:txBody>
      </p:sp>
      <p:sp>
        <p:nvSpPr>
          <p:cNvPr id="134" name="CaixaDeTexto 133">
            <a:extLst>
              <a:ext uri="{FF2B5EF4-FFF2-40B4-BE49-F238E27FC236}">
                <a16:creationId xmlns:a16="http://schemas.microsoft.com/office/drawing/2014/main" id="{7BA20BF4-F382-2630-F02F-77B957B49F05}"/>
              </a:ext>
            </a:extLst>
          </p:cNvPr>
          <p:cNvSpPr txBox="1"/>
          <p:nvPr/>
        </p:nvSpPr>
        <p:spPr>
          <a:xfrm>
            <a:off x="4671499" y="1574744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5,79%</a:t>
            </a:r>
          </a:p>
        </p:txBody>
      </p:sp>
      <p:sp>
        <p:nvSpPr>
          <p:cNvPr id="135" name="Elipse 134">
            <a:extLst>
              <a:ext uri="{FF2B5EF4-FFF2-40B4-BE49-F238E27FC236}">
                <a16:creationId xmlns:a16="http://schemas.microsoft.com/office/drawing/2014/main" id="{6BF40B9D-345C-093B-9443-1A5F49C515AD}"/>
              </a:ext>
            </a:extLst>
          </p:cNvPr>
          <p:cNvSpPr/>
          <p:nvPr/>
        </p:nvSpPr>
        <p:spPr>
          <a:xfrm>
            <a:off x="5578522" y="2100485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3073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6" name="CaixaDeTexto 135">
            <a:extLst>
              <a:ext uri="{FF2B5EF4-FFF2-40B4-BE49-F238E27FC236}">
                <a16:creationId xmlns:a16="http://schemas.microsoft.com/office/drawing/2014/main" id="{43229B20-DACE-FDC6-1E82-1F69A78F8439}"/>
              </a:ext>
            </a:extLst>
          </p:cNvPr>
          <p:cNvSpPr txBox="1"/>
          <p:nvPr/>
        </p:nvSpPr>
        <p:spPr>
          <a:xfrm>
            <a:off x="5533700" y="3255486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87,75%</a:t>
            </a:r>
          </a:p>
        </p:txBody>
      </p:sp>
      <p:sp>
        <p:nvSpPr>
          <p:cNvPr id="137" name="Elipse 136">
            <a:extLst>
              <a:ext uri="{FF2B5EF4-FFF2-40B4-BE49-F238E27FC236}">
                <a16:creationId xmlns:a16="http://schemas.microsoft.com/office/drawing/2014/main" id="{5BF0F866-FE62-DBFD-F42E-EC52C620AB2F}"/>
              </a:ext>
            </a:extLst>
          </p:cNvPr>
          <p:cNvSpPr/>
          <p:nvPr/>
        </p:nvSpPr>
        <p:spPr>
          <a:xfrm>
            <a:off x="5577538" y="1534597"/>
            <a:ext cx="648000" cy="64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1Top"/>
            <a:lightRig rig="threePt" dir="t"/>
          </a:scene3d>
          <a:sp3d extrusionH="5905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8" name="Elipse 137">
            <a:extLst>
              <a:ext uri="{FF2B5EF4-FFF2-40B4-BE49-F238E27FC236}">
                <a16:creationId xmlns:a16="http://schemas.microsoft.com/office/drawing/2014/main" id="{3F09020C-551E-4CC8-F9AF-3D66AFBDFD91}"/>
              </a:ext>
            </a:extLst>
          </p:cNvPr>
          <p:cNvSpPr/>
          <p:nvPr/>
        </p:nvSpPr>
        <p:spPr>
          <a:xfrm>
            <a:off x="5580036" y="1111727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444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9" name="CaixaDeTexto 138">
            <a:extLst>
              <a:ext uri="{FF2B5EF4-FFF2-40B4-BE49-F238E27FC236}">
                <a16:creationId xmlns:a16="http://schemas.microsoft.com/office/drawing/2014/main" id="{CE09DA35-520F-5A14-4593-56D338835E7F}"/>
              </a:ext>
            </a:extLst>
          </p:cNvPr>
          <p:cNvSpPr txBox="1"/>
          <p:nvPr/>
        </p:nvSpPr>
        <p:spPr>
          <a:xfrm>
            <a:off x="5579116" y="2060422"/>
            <a:ext cx="6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6,78%</a:t>
            </a:r>
          </a:p>
        </p:txBody>
      </p:sp>
      <p:sp>
        <p:nvSpPr>
          <p:cNvPr id="140" name="CaixaDeTexto 139">
            <a:extLst>
              <a:ext uri="{FF2B5EF4-FFF2-40B4-BE49-F238E27FC236}">
                <a16:creationId xmlns:a16="http://schemas.microsoft.com/office/drawing/2014/main" id="{7902E300-EB20-87ED-14CE-807536FDCA9D}"/>
              </a:ext>
            </a:extLst>
          </p:cNvPr>
          <p:cNvSpPr txBox="1"/>
          <p:nvPr/>
        </p:nvSpPr>
        <p:spPr>
          <a:xfrm>
            <a:off x="5533700" y="1564060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5,47%</a:t>
            </a:r>
          </a:p>
        </p:txBody>
      </p:sp>
      <p:sp>
        <p:nvSpPr>
          <p:cNvPr id="141" name="Elipse 140">
            <a:extLst>
              <a:ext uri="{FF2B5EF4-FFF2-40B4-BE49-F238E27FC236}">
                <a16:creationId xmlns:a16="http://schemas.microsoft.com/office/drawing/2014/main" id="{030E7BE3-8116-B069-1F13-E04D26825B98}"/>
              </a:ext>
            </a:extLst>
          </p:cNvPr>
          <p:cNvSpPr/>
          <p:nvPr/>
        </p:nvSpPr>
        <p:spPr>
          <a:xfrm>
            <a:off x="6446521" y="2303600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2857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5" name="CaixaDeTexto 144">
            <a:extLst>
              <a:ext uri="{FF2B5EF4-FFF2-40B4-BE49-F238E27FC236}">
                <a16:creationId xmlns:a16="http://schemas.microsoft.com/office/drawing/2014/main" id="{FF89B4D7-9252-F63D-423E-F2E8DB071B19}"/>
              </a:ext>
            </a:extLst>
          </p:cNvPr>
          <p:cNvSpPr txBox="1"/>
          <p:nvPr/>
        </p:nvSpPr>
        <p:spPr>
          <a:xfrm>
            <a:off x="6360738" y="3607688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83,30%</a:t>
            </a:r>
          </a:p>
        </p:txBody>
      </p:sp>
      <p:sp>
        <p:nvSpPr>
          <p:cNvPr id="148" name="Elipse 147">
            <a:extLst>
              <a:ext uri="{FF2B5EF4-FFF2-40B4-BE49-F238E27FC236}">
                <a16:creationId xmlns:a16="http://schemas.microsoft.com/office/drawing/2014/main" id="{801F4103-551F-FB95-4EBE-B099661CD46F}"/>
              </a:ext>
            </a:extLst>
          </p:cNvPr>
          <p:cNvSpPr/>
          <p:nvPr/>
        </p:nvSpPr>
        <p:spPr>
          <a:xfrm>
            <a:off x="6446441" y="1639888"/>
            <a:ext cx="648000" cy="64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1Top"/>
            <a:lightRig rig="threePt" dir="t"/>
          </a:scene3d>
          <a:sp3d extrusionH="692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4" name="Elipse 143">
            <a:extLst>
              <a:ext uri="{FF2B5EF4-FFF2-40B4-BE49-F238E27FC236}">
                <a16:creationId xmlns:a16="http://schemas.microsoft.com/office/drawing/2014/main" id="{481894F5-2858-F611-88EE-80AA10B4CCF2}"/>
              </a:ext>
            </a:extLst>
          </p:cNvPr>
          <p:cNvSpPr/>
          <p:nvPr/>
        </p:nvSpPr>
        <p:spPr>
          <a:xfrm>
            <a:off x="6446731" y="1117870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558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0" name="CaixaDeTexto 149">
            <a:extLst>
              <a:ext uri="{FF2B5EF4-FFF2-40B4-BE49-F238E27FC236}">
                <a16:creationId xmlns:a16="http://schemas.microsoft.com/office/drawing/2014/main" id="{C51D2A6B-78E0-1409-2DF0-CA39F42DE0CA}"/>
              </a:ext>
            </a:extLst>
          </p:cNvPr>
          <p:cNvSpPr txBox="1"/>
          <p:nvPr/>
        </p:nvSpPr>
        <p:spPr>
          <a:xfrm>
            <a:off x="6408153" y="1597691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7,77%</a:t>
            </a:r>
          </a:p>
        </p:txBody>
      </p:sp>
      <p:sp>
        <p:nvSpPr>
          <p:cNvPr id="151" name="Elipse 150">
            <a:extLst>
              <a:ext uri="{FF2B5EF4-FFF2-40B4-BE49-F238E27FC236}">
                <a16:creationId xmlns:a16="http://schemas.microsoft.com/office/drawing/2014/main" id="{02FAEFF6-140F-E52D-6CD5-F5A0C036F309}"/>
              </a:ext>
            </a:extLst>
          </p:cNvPr>
          <p:cNvSpPr/>
          <p:nvPr/>
        </p:nvSpPr>
        <p:spPr>
          <a:xfrm>
            <a:off x="7352031" y="2304861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2857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2" name="CaixaDeTexto 151">
            <a:extLst>
              <a:ext uri="{FF2B5EF4-FFF2-40B4-BE49-F238E27FC236}">
                <a16:creationId xmlns:a16="http://schemas.microsoft.com/office/drawing/2014/main" id="{5480C568-588E-5810-5A0E-1FFB6847E81E}"/>
              </a:ext>
            </a:extLst>
          </p:cNvPr>
          <p:cNvSpPr txBox="1"/>
          <p:nvPr/>
        </p:nvSpPr>
        <p:spPr>
          <a:xfrm>
            <a:off x="7281267" y="3606261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83,56%</a:t>
            </a:r>
          </a:p>
        </p:txBody>
      </p:sp>
      <p:sp>
        <p:nvSpPr>
          <p:cNvPr id="153" name="Elipse 152">
            <a:extLst>
              <a:ext uri="{FF2B5EF4-FFF2-40B4-BE49-F238E27FC236}">
                <a16:creationId xmlns:a16="http://schemas.microsoft.com/office/drawing/2014/main" id="{125F9D5C-9FF2-19C6-FAC9-B747BB7345E8}"/>
              </a:ext>
            </a:extLst>
          </p:cNvPr>
          <p:cNvSpPr/>
          <p:nvPr/>
        </p:nvSpPr>
        <p:spPr>
          <a:xfrm>
            <a:off x="7351951" y="1643530"/>
            <a:ext cx="648000" cy="64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1Top"/>
            <a:lightRig rig="threePt" dir="t"/>
          </a:scene3d>
          <a:sp3d extrusionH="692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1F6E4448-F318-6A8D-E650-A93AFCA702B5}"/>
              </a:ext>
            </a:extLst>
          </p:cNvPr>
          <p:cNvSpPr/>
          <p:nvPr/>
        </p:nvSpPr>
        <p:spPr>
          <a:xfrm>
            <a:off x="7351957" y="1109813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558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5" name="CaixaDeTexto 154">
            <a:extLst>
              <a:ext uri="{FF2B5EF4-FFF2-40B4-BE49-F238E27FC236}">
                <a16:creationId xmlns:a16="http://schemas.microsoft.com/office/drawing/2014/main" id="{A6B63C4A-248A-F5D9-134C-FCEB9874FA70}"/>
              </a:ext>
            </a:extLst>
          </p:cNvPr>
          <p:cNvSpPr txBox="1"/>
          <p:nvPr/>
        </p:nvSpPr>
        <p:spPr>
          <a:xfrm>
            <a:off x="7379386" y="2205379"/>
            <a:ext cx="6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8,76%</a:t>
            </a:r>
          </a:p>
        </p:txBody>
      </p:sp>
      <p:sp>
        <p:nvSpPr>
          <p:cNvPr id="156" name="CaixaDeTexto 155">
            <a:extLst>
              <a:ext uri="{FF2B5EF4-FFF2-40B4-BE49-F238E27FC236}">
                <a16:creationId xmlns:a16="http://schemas.microsoft.com/office/drawing/2014/main" id="{3AACC486-35E6-103B-69DD-A1430C44ABCA}"/>
              </a:ext>
            </a:extLst>
          </p:cNvPr>
          <p:cNvSpPr txBox="1"/>
          <p:nvPr/>
        </p:nvSpPr>
        <p:spPr>
          <a:xfrm>
            <a:off x="7319031" y="1627731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7,69%</a:t>
            </a:r>
          </a:p>
        </p:txBody>
      </p:sp>
      <p:sp>
        <p:nvSpPr>
          <p:cNvPr id="168" name="Elipse 167">
            <a:extLst>
              <a:ext uri="{FF2B5EF4-FFF2-40B4-BE49-F238E27FC236}">
                <a16:creationId xmlns:a16="http://schemas.microsoft.com/office/drawing/2014/main" id="{81ABEE9E-5F27-6A73-9A1B-CE5E1341BD9C}"/>
              </a:ext>
            </a:extLst>
          </p:cNvPr>
          <p:cNvSpPr/>
          <p:nvPr/>
        </p:nvSpPr>
        <p:spPr>
          <a:xfrm>
            <a:off x="8230277" y="2445261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27114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9" name="Elipse 168">
            <a:extLst>
              <a:ext uri="{FF2B5EF4-FFF2-40B4-BE49-F238E27FC236}">
                <a16:creationId xmlns:a16="http://schemas.microsoft.com/office/drawing/2014/main" id="{F704B4C3-A748-8BA4-99F4-2C0946FC2BC3}"/>
              </a:ext>
            </a:extLst>
          </p:cNvPr>
          <p:cNvSpPr/>
          <p:nvPr/>
        </p:nvSpPr>
        <p:spPr>
          <a:xfrm>
            <a:off x="8230277" y="1686481"/>
            <a:ext cx="648000" cy="64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1Top"/>
            <a:lightRig rig="threePt" dir="t"/>
          </a:scene3d>
          <a:sp3d extrusionH="7937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0" name="Elipse 169">
            <a:extLst>
              <a:ext uri="{FF2B5EF4-FFF2-40B4-BE49-F238E27FC236}">
                <a16:creationId xmlns:a16="http://schemas.microsoft.com/office/drawing/2014/main" id="{5929F9A1-6367-2729-7888-FE2C318B9EEC}"/>
              </a:ext>
            </a:extLst>
          </p:cNvPr>
          <p:cNvSpPr/>
          <p:nvPr/>
        </p:nvSpPr>
        <p:spPr>
          <a:xfrm>
            <a:off x="8230277" y="1108889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6096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1" name="CaixaDeTexto 170">
            <a:extLst>
              <a:ext uri="{FF2B5EF4-FFF2-40B4-BE49-F238E27FC236}">
                <a16:creationId xmlns:a16="http://schemas.microsoft.com/office/drawing/2014/main" id="{DF59CAB1-FB8F-C0A7-8E4D-428D10CFCCF2}"/>
              </a:ext>
            </a:extLst>
          </p:cNvPr>
          <p:cNvSpPr txBox="1"/>
          <p:nvPr/>
        </p:nvSpPr>
        <p:spPr>
          <a:xfrm>
            <a:off x="8191710" y="2319893"/>
            <a:ext cx="747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11,01%</a:t>
            </a:r>
          </a:p>
        </p:txBody>
      </p:sp>
      <p:sp>
        <p:nvSpPr>
          <p:cNvPr id="172" name="CaixaDeTexto 171">
            <a:extLst>
              <a:ext uri="{FF2B5EF4-FFF2-40B4-BE49-F238E27FC236}">
                <a16:creationId xmlns:a16="http://schemas.microsoft.com/office/drawing/2014/main" id="{19040EBC-FF1D-8916-6625-14CA32DE902A}"/>
              </a:ext>
            </a:extLst>
          </p:cNvPr>
          <p:cNvSpPr txBox="1"/>
          <p:nvPr/>
        </p:nvSpPr>
        <p:spPr>
          <a:xfrm>
            <a:off x="8198987" y="1603467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8,59%</a:t>
            </a:r>
          </a:p>
        </p:txBody>
      </p:sp>
      <p:sp>
        <p:nvSpPr>
          <p:cNvPr id="173" name="CaixaDeTexto 172">
            <a:extLst>
              <a:ext uri="{FF2B5EF4-FFF2-40B4-BE49-F238E27FC236}">
                <a16:creationId xmlns:a16="http://schemas.microsoft.com/office/drawing/2014/main" id="{F1F0E6A6-BE8C-1654-697C-BBE5A25C30B7}"/>
              </a:ext>
            </a:extLst>
          </p:cNvPr>
          <p:cNvSpPr txBox="1"/>
          <p:nvPr/>
        </p:nvSpPr>
        <p:spPr>
          <a:xfrm>
            <a:off x="8169922" y="3747789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80,39%</a:t>
            </a:r>
          </a:p>
        </p:txBody>
      </p:sp>
      <p:sp>
        <p:nvSpPr>
          <p:cNvPr id="174" name="Elipse 173">
            <a:extLst>
              <a:ext uri="{FF2B5EF4-FFF2-40B4-BE49-F238E27FC236}">
                <a16:creationId xmlns:a16="http://schemas.microsoft.com/office/drawing/2014/main" id="{1D2F33A8-5980-17EA-7D69-105FFD5D75B8}"/>
              </a:ext>
            </a:extLst>
          </p:cNvPr>
          <p:cNvSpPr/>
          <p:nvPr/>
        </p:nvSpPr>
        <p:spPr>
          <a:xfrm>
            <a:off x="9111997" y="2475626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2686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5" name="Elipse 174">
            <a:extLst>
              <a:ext uri="{FF2B5EF4-FFF2-40B4-BE49-F238E27FC236}">
                <a16:creationId xmlns:a16="http://schemas.microsoft.com/office/drawing/2014/main" id="{E970BA14-6FA3-680D-734C-790E68F1E6C5}"/>
              </a:ext>
            </a:extLst>
          </p:cNvPr>
          <p:cNvSpPr/>
          <p:nvPr/>
        </p:nvSpPr>
        <p:spPr>
          <a:xfrm>
            <a:off x="9111997" y="1783522"/>
            <a:ext cx="648000" cy="64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1Top"/>
            <a:lightRig rig="threePt" dir="t"/>
          </a:scene3d>
          <a:sp3d extrusionH="7302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7" name="CaixaDeTexto 176">
            <a:extLst>
              <a:ext uri="{FF2B5EF4-FFF2-40B4-BE49-F238E27FC236}">
                <a16:creationId xmlns:a16="http://schemas.microsoft.com/office/drawing/2014/main" id="{395BE4AC-E964-4197-A62D-938E43F04221}"/>
              </a:ext>
            </a:extLst>
          </p:cNvPr>
          <p:cNvSpPr txBox="1"/>
          <p:nvPr/>
        </p:nvSpPr>
        <p:spPr>
          <a:xfrm>
            <a:off x="9073430" y="2313428"/>
            <a:ext cx="747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10,81%</a:t>
            </a:r>
          </a:p>
        </p:txBody>
      </p:sp>
      <p:sp>
        <p:nvSpPr>
          <p:cNvPr id="179" name="CaixaDeTexto 178">
            <a:extLst>
              <a:ext uri="{FF2B5EF4-FFF2-40B4-BE49-F238E27FC236}">
                <a16:creationId xmlns:a16="http://schemas.microsoft.com/office/drawing/2014/main" id="{EE161F05-6FF6-D554-E05C-7B81582CA5F1}"/>
              </a:ext>
            </a:extLst>
          </p:cNvPr>
          <p:cNvSpPr txBox="1"/>
          <p:nvPr/>
        </p:nvSpPr>
        <p:spPr>
          <a:xfrm>
            <a:off x="9051642" y="3842924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78,69%</a:t>
            </a:r>
          </a:p>
        </p:txBody>
      </p:sp>
      <p:sp>
        <p:nvSpPr>
          <p:cNvPr id="180" name="Elipse 179">
            <a:extLst>
              <a:ext uri="{FF2B5EF4-FFF2-40B4-BE49-F238E27FC236}">
                <a16:creationId xmlns:a16="http://schemas.microsoft.com/office/drawing/2014/main" id="{7A22D498-6824-5FA0-C174-1B8686E1960E}"/>
              </a:ext>
            </a:extLst>
          </p:cNvPr>
          <p:cNvSpPr/>
          <p:nvPr/>
        </p:nvSpPr>
        <p:spPr>
          <a:xfrm>
            <a:off x="9111734" y="1109386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711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1" name="CaixaDeTexto 180">
            <a:extLst>
              <a:ext uri="{FF2B5EF4-FFF2-40B4-BE49-F238E27FC236}">
                <a16:creationId xmlns:a16="http://schemas.microsoft.com/office/drawing/2014/main" id="{F78E46D7-38F9-B335-0FC9-5E8DCBFAA8FB}"/>
              </a:ext>
            </a:extLst>
          </p:cNvPr>
          <p:cNvSpPr txBox="1"/>
          <p:nvPr/>
        </p:nvSpPr>
        <p:spPr>
          <a:xfrm>
            <a:off x="9049403" y="1675220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10,50%</a:t>
            </a:r>
          </a:p>
        </p:txBody>
      </p:sp>
      <p:sp>
        <p:nvSpPr>
          <p:cNvPr id="182" name="Elipse 181">
            <a:extLst>
              <a:ext uri="{FF2B5EF4-FFF2-40B4-BE49-F238E27FC236}">
                <a16:creationId xmlns:a16="http://schemas.microsoft.com/office/drawing/2014/main" id="{85F14541-7A3E-5968-F73B-575D5B9A6FD1}"/>
              </a:ext>
            </a:extLst>
          </p:cNvPr>
          <p:cNvSpPr/>
          <p:nvPr/>
        </p:nvSpPr>
        <p:spPr>
          <a:xfrm>
            <a:off x="9982722" y="2392701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27686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3" name="Elipse 182">
            <a:extLst>
              <a:ext uri="{FF2B5EF4-FFF2-40B4-BE49-F238E27FC236}">
                <a16:creationId xmlns:a16="http://schemas.microsoft.com/office/drawing/2014/main" id="{53349659-3C20-5264-214E-6CAF6B593D1F}"/>
              </a:ext>
            </a:extLst>
          </p:cNvPr>
          <p:cNvSpPr/>
          <p:nvPr/>
        </p:nvSpPr>
        <p:spPr>
          <a:xfrm>
            <a:off x="9982722" y="1730123"/>
            <a:ext cx="648000" cy="64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isometricOffAxis1Top"/>
            <a:lightRig rig="threePt" dir="t"/>
          </a:scene3d>
          <a:sp3d extrusionH="692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4" name="CaixaDeTexto 183">
            <a:extLst>
              <a:ext uri="{FF2B5EF4-FFF2-40B4-BE49-F238E27FC236}">
                <a16:creationId xmlns:a16="http://schemas.microsoft.com/office/drawing/2014/main" id="{257C149E-2C60-F7A8-7101-B6DC6BEF42C7}"/>
              </a:ext>
            </a:extLst>
          </p:cNvPr>
          <p:cNvSpPr txBox="1"/>
          <p:nvPr/>
        </p:nvSpPr>
        <p:spPr>
          <a:xfrm>
            <a:off x="9944155" y="2314323"/>
            <a:ext cx="747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8,74%</a:t>
            </a:r>
          </a:p>
        </p:txBody>
      </p:sp>
      <p:sp>
        <p:nvSpPr>
          <p:cNvPr id="185" name="CaixaDeTexto 184">
            <a:extLst>
              <a:ext uri="{FF2B5EF4-FFF2-40B4-BE49-F238E27FC236}">
                <a16:creationId xmlns:a16="http://schemas.microsoft.com/office/drawing/2014/main" id="{BBACA03F-B9B8-D1AE-932C-8CF3EFF7184A}"/>
              </a:ext>
            </a:extLst>
          </p:cNvPr>
          <p:cNvSpPr txBox="1"/>
          <p:nvPr/>
        </p:nvSpPr>
        <p:spPr>
          <a:xfrm>
            <a:off x="9922367" y="3700944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81,60%</a:t>
            </a:r>
          </a:p>
        </p:txBody>
      </p:sp>
      <p:sp>
        <p:nvSpPr>
          <p:cNvPr id="186" name="Elipse 185">
            <a:extLst>
              <a:ext uri="{FF2B5EF4-FFF2-40B4-BE49-F238E27FC236}">
                <a16:creationId xmlns:a16="http://schemas.microsoft.com/office/drawing/2014/main" id="{A387C096-5331-449B-BB23-3CEB1FAC90D3}"/>
              </a:ext>
            </a:extLst>
          </p:cNvPr>
          <p:cNvSpPr/>
          <p:nvPr/>
        </p:nvSpPr>
        <p:spPr>
          <a:xfrm>
            <a:off x="9982459" y="1112662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654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7" name="CaixaDeTexto 186">
            <a:extLst>
              <a:ext uri="{FF2B5EF4-FFF2-40B4-BE49-F238E27FC236}">
                <a16:creationId xmlns:a16="http://schemas.microsoft.com/office/drawing/2014/main" id="{2A6574C9-CED0-0482-D200-49D2EEFC7FB3}"/>
              </a:ext>
            </a:extLst>
          </p:cNvPr>
          <p:cNvSpPr txBox="1"/>
          <p:nvPr/>
        </p:nvSpPr>
        <p:spPr>
          <a:xfrm>
            <a:off x="9920128" y="1676115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9,65%</a:t>
            </a:r>
          </a:p>
        </p:txBody>
      </p:sp>
      <p:sp>
        <p:nvSpPr>
          <p:cNvPr id="199" name="CaixaDeTexto 198">
            <a:extLst>
              <a:ext uri="{FF2B5EF4-FFF2-40B4-BE49-F238E27FC236}">
                <a16:creationId xmlns:a16="http://schemas.microsoft.com/office/drawing/2014/main" id="{04A4493D-E1CB-359D-ACBA-E90A3141AD76}"/>
              </a:ext>
            </a:extLst>
          </p:cNvPr>
          <p:cNvSpPr txBox="1"/>
          <p:nvPr/>
        </p:nvSpPr>
        <p:spPr>
          <a:xfrm>
            <a:off x="1254916" y="5788701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2012</a:t>
            </a:r>
          </a:p>
        </p:txBody>
      </p:sp>
      <p:sp>
        <p:nvSpPr>
          <p:cNvPr id="200" name="CaixaDeTexto 199">
            <a:extLst>
              <a:ext uri="{FF2B5EF4-FFF2-40B4-BE49-F238E27FC236}">
                <a16:creationId xmlns:a16="http://schemas.microsoft.com/office/drawing/2014/main" id="{71B1FEB2-167E-BE37-A94F-36DB04D18AE3}"/>
              </a:ext>
            </a:extLst>
          </p:cNvPr>
          <p:cNvSpPr txBox="1"/>
          <p:nvPr/>
        </p:nvSpPr>
        <p:spPr>
          <a:xfrm>
            <a:off x="2120310" y="5798713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2013</a:t>
            </a:r>
          </a:p>
        </p:txBody>
      </p:sp>
      <p:sp>
        <p:nvSpPr>
          <p:cNvPr id="201" name="CaixaDeTexto 200">
            <a:extLst>
              <a:ext uri="{FF2B5EF4-FFF2-40B4-BE49-F238E27FC236}">
                <a16:creationId xmlns:a16="http://schemas.microsoft.com/office/drawing/2014/main" id="{3E41A371-175B-EC8A-AB9B-2F92EC31CE69}"/>
              </a:ext>
            </a:extLst>
          </p:cNvPr>
          <p:cNvSpPr txBox="1"/>
          <p:nvPr/>
        </p:nvSpPr>
        <p:spPr>
          <a:xfrm>
            <a:off x="2999984" y="5786880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2014</a:t>
            </a:r>
          </a:p>
        </p:txBody>
      </p:sp>
      <p:sp>
        <p:nvSpPr>
          <p:cNvPr id="202" name="CaixaDeTexto 201">
            <a:extLst>
              <a:ext uri="{FF2B5EF4-FFF2-40B4-BE49-F238E27FC236}">
                <a16:creationId xmlns:a16="http://schemas.microsoft.com/office/drawing/2014/main" id="{798F6A90-7139-24DF-571D-F5D89741E49F}"/>
              </a:ext>
            </a:extLst>
          </p:cNvPr>
          <p:cNvSpPr txBox="1"/>
          <p:nvPr/>
        </p:nvSpPr>
        <p:spPr>
          <a:xfrm>
            <a:off x="3851098" y="5799835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2015</a:t>
            </a:r>
          </a:p>
        </p:txBody>
      </p:sp>
      <p:sp>
        <p:nvSpPr>
          <p:cNvPr id="203" name="CaixaDeTexto 202">
            <a:extLst>
              <a:ext uri="{FF2B5EF4-FFF2-40B4-BE49-F238E27FC236}">
                <a16:creationId xmlns:a16="http://schemas.microsoft.com/office/drawing/2014/main" id="{04002966-38EF-2627-4945-9179255B9DA4}"/>
              </a:ext>
            </a:extLst>
          </p:cNvPr>
          <p:cNvSpPr txBox="1"/>
          <p:nvPr/>
        </p:nvSpPr>
        <p:spPr>
          <a:xfrm>
            <a:off x="4726932" y="5783240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2016</a:t>
            </a:r>
          </a:p>
        </p:txBody>
      </p:sp>
      <p:sp>
        <p:nvSpPr>
          <p:cNvPr id="204" name="CaixaDeTexto 203">
            <a:extLst>
              <a:ext uri="{FF2B5EF4-FFF2-40B4-BE49-F238E27FC236}">
                <a16:creationId xmlns:a16="http://schemas.microsoft.com/office/drawing/2014/main" id="{2568D98A-543A-64CC-F58A-C64F02423642}"/>
              </a:ext>
            </a:extLst>
          </p:cNvPr>
          <p:cNvSpPr txBox="1"/>
          <p:nvPr/>
        </p:nvSpPr>
        <p:spPr>
          <a:xfrm>
            <a:off x="5568619" y="5788576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2017</a:t>
            </a:r>
          </a:p>
        </p:txBody>
      </p:sp>
      <p:sp>
        <p:nvSpPr>
          <p:cNvPr id="205" name="CaixaDeTexto 204">
            <a:extLst>
              <a:ext uri="{FF2B5EF4-FFF2-40B4-BE49-F238E27FC236}">
                <a16:creationId xmlns:a16="http://schemas.microsoft.com/office/drawing/2014/main" id="{DD30BB87-4B43-925F-FAE6-C51C3A51956E}"/>
              </a:ext>
            </a:extLst>
          </p:cNvPr>
          <p:cNvSpPr txBox="1"/>
          <p:nvPr/>
        </p:nvSpPr>
        <p:spPr>
          <a:xfrm>
            <a:off x="6456256" y="5789823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2018</a:t>
            </a:r>
          </a:p>
        </p:txBody>
      </p:sp>
      <p:sp>
        <p:nvSpPr>
          <p:cNvPr id="206" name="CaixaDeTexto 205">
            <a:extLst>
              <a:ext uri="{FF2B5EF4-FFF2-40B4-BE49-F238E27FC236}">
                <a16:creationId xmlns:a16="http://schemas.microsoft.com/office/drawing/2014/main" id="{DB483DDB-BB4C-BDD7-45E3-24EF479D9E1A}"/>
              </a:ext>
            </a:extLst>
          </p:cNvPr>
          <p:cNvSpPr txBox="1"/>
          <p:nvPr/>
        </p:nvSpPr>
        <p:spPr>
          <a:xfrm>
            <a:off x="7344391" y="5777723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2019</a:t>
            </a:r>
          </a:p>
        </p:txBody>
      </p:sp>
      <p:sp>
        <p:nvSpPr>
          <p:cNvPr id="207" name="CaixaDeTexto 206">
            <a:extLst>
              <a:ext uri="{FF2B5EF4-FFF2-40B4-BE49-F238E27FC236}">
                <a16:creationId xmlns:a16="http://schemas.microsoft.com/office/drawing/2014/main" id="{F10BCB2B-E8C2-7283-8F36-A0B55333A64F}"/>
              </a:ext>
            </a:extLst>
          </p:cNvPr>
          <p:cNvSpPr txBox="1"/>
          <p:nvPr/>
        </p:nvSpPr>
        <p:spPr>
          <a:xfrm>
            <a:off x="8258298" y="5778537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2020</a:t>
            </a:r>
          </a:p>
        </p:txBody>
      </p:sp>
      <p:sp>
        <p:nvSpPr>
          <p:cNvPr id="208" name="CaixaDeTexto 207">
            <a:extLst>
              <a:ext uri="{FF2B5EF4-FFF2-40B4-BE49-F238E27FC236}">
                <a16:creationId xmlns:a16="http://schemas.microsoft.com/office/drawing/2014/main" id="{C55A0937-7D2A-9539-5900-0A6407E7D70D}"/>
              </a:ext>
            </a:extLst>
          </p:cNvPr>
          <p:cNvSpPr txBox="1"/>
          <p:nvPr/>
        </p:nvSpPr>
        <p:spPr>
          <a:xfrm>
            <a:off x="9112435" y="5775184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2021</a:t>
            </a:r>
          </a:p>
        </p:txBody>
      </p:sp>
      <p:sp>
        <p:nvSpPr>
          <p:cNvPr id="209" name="CaixaDeTexto 208">
            <a:extLst>
              <a:ext uri="{FF2B5EF4-FFF2-40B4-BE49-F238E27FC236}">
                <a16:creationId xmlns:a16="http://schemas.microsoft.com/office/drawing/2014/main" id="{A1A861DC-E6DC-CD09-B3F0-4A629EDA9B65}"/>
              </a:ext>
            </a:extLst>
          </p:cNvPr>
          <p:cNvSpPr txBox="1"/>
          <p:nvPr/>
        </p:nvSpPr>
        <p:spPr>
          <a:xfrm>
            <a:off x="9976796" y="5775184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2022</a:t>
            </a:r>
          </a:p>
        </p:txBody>
      </p:sp>
      <p:sp>
        <p:nvSpPr>
          <p:cNvPr id="220" name="Retângulo 219">
            <a:extLst>
              <a:ext uri="{FF2B5EF4-FFF2-40B4-BE49-F238E27FC236}">
                <a16:creationId xmlns:a16="http://schemas.microsoft.com/office/drawing/2014/main" id="{004A73D6-DD90-8795-0CFD-76407CB4C5FD}"/>
              </a:ext>
            </a:extLst>
          </p:cNvPr>
          <p:cNvSpPr>
            <a:spLocks/>
          </p:cNvSpPr>
          <p:nvPr/>
        </p:nvSpPr>
        <p:spPr>
          <a:xfrm>
            <a:off x="6559996" y="6459153"/>
            <a:ext cx="180000" cy="180000"/>
          </a:xfrm>
          <a:prstGeom prst="rect">
            <a:avLst/>
          </a:prstGeom>
          <a:solidFill>
            <a:srgbClr val="F25867"/>
          </a:solidFill>
          <a:ln>
            <a:noFill/>
          </a:ln>
          <a:scene3d>
            <a:camera prst="orthographicFront"/>
            <a:lightRig rig="threePt" dir="t"/>
          </a:scene3d>
          <a:sp3d extrusionH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1" name="Retângulo 220">
            <a:extLst>
              <a:ext uri="{FF2B5EF4-FFF2-40B4-BE49-F238E27FC236}">
                <a16:creationId xmlns:a16="http://schemas.microsoft.com/office/drawing/2014/main" id="{FBE59147-3A25-CD35-7C14-D86845DD15AC}"/>
              </a:ext>
            </a:extLst>
          </p:cNvPr>
          <p:cNvSpPr>
            <a:spLocks/>
          </p:cNvSpPr>
          <p:nvPr/>
        </p:nvSpPr>
        <p:spPr>
          <a:xfrm>
            <a:off x="6626128" y="6449135"/>
            <a:ext cx="944591" cy="200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NÃO SABE</a:t>
            </a:r>
          </a:p>
        </p:txBody>
      </p:sp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4D9FCD56-F9D8-486B-C1F2-49713BDD4781}"/>
              </a:ext>
            </a:extLst>
          </p:cNvPr>
          <p:cNvSpPr txBox="1"/>
          <p:nvPr/>
        </p:nvSpPr>
        <p:spPr>
          <a:xfrm>
            <a:off x="6446441" y="2198815"/>
            <a:ext cx="6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8,93%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B6C9A93-05F8-2061-72B6-130DB904F45F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197565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" grpId="0"/>
      <p:bldP spid="216" grpId="0" animBg="1"/>
      <p:bldP spid="217" grpId="0"/>
      <p:bldP spid="218" grpId="0" animBg="1"/>
      <p:bldP spid="219" grpId="0"/>
      <p:bldP spid="25" grpId="0" animBg="1"/>
      <p:bldP spid="24" grpId="0" animBg="1"/>
      <p:bldP spid="5" grpId="0" animBg="1"/>
      <p:bldP spid="6" grpId="0" animBg="1"/>
      <p:bldP spid="7" grpId="0" animBg="1"/>
      <p:bldP spid="8" grpId="0" animBg="1"/>
      <p:bldP spid="9" grpId="0" animBg="1"/>
      <p:bldP spid="104" grpId="0" animBg="1"/>
      <p:bldP spid="105" grpId="0"/>
      <p:bldP spid="106" grpId="0"/>
      <p:bldP spid="107" grpId="0" animBg="1"/>
      <p:bldP spid="108" grpId="0"/>
      <p:bldP spid="113" grpId="0"/>
      <p:bldP spid="114" grpId="0" animBg="1"/>
      <p:bldP spid="115" grpId="0"/>
      <p:bldP spid="116" grpId="0" animBg="1"/>
      <p:bldP spid="117" grpId="0"/>
      <p:bldP spid="118" grpId="0" animBg="1"/>
      <p:bldP spid="119" grpId="0" animBg="1"/>
      <p:bldP spid="120" grpId="0"/>
      <p:bldP spid="121" grpId="0"/>
      <p:bldP spid="122" grpId="0"/>
      <p:bldP spid="123" grpId="0" animBg="1"/>
      <p:bldP spid="124" grpId="0" animBg="1"/>
      <p:bldP spid="125" grpId="0"/>
      <p:bldP spid="126" grpId="0"/>
      <p:bldP spid="128" grpId="0"/>
      <p:bldP spid="132" grpId="0"/>
      <p:bldP spid="130" grpId="0" animBg="1"/>
      <p:bldP spid="131" grpId="0" animBg="1"/>
      <p:bldP spid="133" grpId="0"/>
      <p:bldP spid="134" grpId="0"/>
      <p:bldP spid="135" grpId="0" animBg="1"/>
      <p:bldP spid="136" grpId="0"/>
      <p:bldP spid="137" grpId="0" animBg="1"/>
      <p:bldP spid="138" grpId="0" animBg="1"/>
      <p:bldP spid="139" grpId="0"/>
      <p:bldP spid="140" grpId="0"/>
      <p:bldP spid="141" grpId="0" animBg="1"/>
      <p:bldP spid="145" grpId="0"/>
      <p:bldP spid="148" grpId="0" animBg="1"/>
      <p:bldP spid="144" grpId="0" animBg="1"/>
      <p:bldP spid="150" grpId="0"/>
      <p:bldP spid="151" grpId="0" animBg="1"/>
      <p:bldP spid="152" grpId="0"/>
      <p:bldP spid="153" grpId="0" animBg="1"/>
      <p:bldP spid="154" grpId="0" animBg="1"/>
      <p:bldP spid="155" grpId="0"/>
      <p:bldP spid="156" grpId="0"/>
      <p:bldP spid="168" grpId="0" animBg="1"/>
      <p:bldP spid="169" grpId="0" animBg="1"/>
      <p:bldP spid="170" grpId="0" animBg="1"/>
      <p:bldP spid="171" grpId="0"/>
      <p:bldP spid="172" grpId="0"/>
      <p:bldP spid="173" grpId="0"/>
      <p:bldP spid="174" grpId="0" animBg="1"/>
      <p:bldP spid="175" grpId="0" animBg="1"/>
      <p:bldP spid="177" grpId="0"/>
      <p:bldP spid="179" grpId="0"/>
      <p:bldP spid="180" grpId="0" animBg="1"/>
      <p:bldP spid="181" grpId="0"/>
      <p:bldP spid="182" grpId="0" animBg="1"/>
      <p:bldP spid="183" grpId="0" animBg="1"/>
      <p:bldP spid="184" grpId="0"/>
      <p:bldP spid="185" grpId="0"/>
      <p:bldP spid="186" grpId="0" animBg="1"/>
      <p:bldP spid="187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20" grpId="0" animBg="1"/>
      <p:bldP spid="221" grpId="0"/>
      <p:bldP spid="2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F9B056-A0A8-E04D-DBA4-977D90D029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EB81728-FDAD-C41E-C526-D32621E5CDF3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50" name="Forma Livre: Forma 49">
            <a:extLst>
              <a:ext uri="{FF2B5EF4-FFF2-40B4-BE49-F238E27FC236}">
                <a16:creationId xmlns:a16="http://schemas.microsoft.com/office/drawing/2014/main" id="{1D96B47C-4520-99EB-7A1F-1713E0FDD742}"/>
              </a:ext>
            </a:extLst>
          </p:cNvPr>
          <p:cNvSpPr/>
          <p:nvPr/>
        </p:nvSpPr>
        <p:spPr>
          <a:xfrm>
            <a:off x="4946260" y="733348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F0B49F5D-E0A1-9746-FE42-F19B59E055A2}"/>
              </a:ext>
            </a:extLst>
          </p:cNvPr>
          <p:cNvSpPr/>
          <p:nvPr/>
        </p:nvSpPr>
        <p:spPr>
          <a:xfrm>
            <a:off x="342440" y="750860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Planejamento das atividades do conselho</a:t>
            </a:r>
          </a:p>
        </p:txBody>
      </p:sp>
      <p:sp>
        <p:nvSpPr>
          <p:cNvPr id="52" name="Forma Livre: Forma 51">
            <a:extLst>
              <a:ext uri="{FF2B5EF4-FFF2-40B4-BE49-F238E27FC236}">
                <a16:creationId xmlns:a16="http://schemas.microsoft.com/office/drawing/2014/main" id="{A496F76A-91C1-7306-AD27-7317D9495C9F}"/>
              </a:ext>
            </a:extLst>
          </p:cNvPr>
          <p:cNvSpPr/>
          <p:nvPr/>
        </p:nvSpPr>
        <p:spPr>
          <a:xfrm>
            <a:off x="4956199" y="743341"/>
            <a:ext cx="64800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100%</a:t>
            </a:r>
            <a:endParaRPr lang="pt-BR" b="1" dirty="0"/>
          </a:p>
        </p:txBody>
      </p:sp>
      <p:sp>
        <p:nvSpPr>
          <p:cNvPr id="49" name="Forma Livre: Forma 48">
            <a:extLst>
              <a:ext uri="{FF2B5EF4-FFF2-40B4-BE49-F238E27FC236}">
                <a16:creationId xmlns:a16="http://schemas.microsoft.com/office/drawing/2014/main" id="{19211ED4-97A9-D151-27E2-229BC3A2800C}"/>
              </a:ext>
            </a:extLst>
          </p:cNvPr>
          <p:cNvSpPr/>
          <p:nvPr/>
        </p:nvSpPr>
        <p:spPr>
          <a:xfrm>
            <a:off x="4946259" y="914000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53" name="Forma Livre: Forma 52">
            <a:extLst>
              <a:ext uri="{FF2B5EF4-FFF2-40B4-BE49-F238E27FC236}">
                <a16:creationId xmlns:a16="http://schemas.microsoft.com/office/drawing/2014/main" id="{B42712AC-61B8-2F9C-9C1F-FEDBD19D74FA}"/>
              </a:ext>
            </a:extLst>
          </p:cNvPr>
          <p:cNvSpPr/>
          <p:nvPr/>
        </p:nvSpPr>
        <p:spPr>
          <a:xfrm>
            <a:off x="4946259" y="920469"/>
            <a:ext cx="59796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92,30%</a:t>
            </a:r>
            <a:endParaRPr lang="pt-BR" b="1" dirty="0"/>
          </a:p>
        </p:txBody>
      </p:sp>
      <p:sp>
        <p:nvSpPr>
          <p:cNvPr id="48" name="Forma Livre: Forma 47">
            <a:extLst>
              <a:ext uri="{FF2B5EF4-FFF2-40B4-BE49-F238E27FC236}">
                <a16:creationId xmlns:a16="http://schemas.microsoft.com/office/drawing/2014/main" id="{2F9441F2-64E2-1006-032C-822544CA25AE}"/>
              </a:ext>
            </a:extLst>
          </p:cNvPr>
          <p:cNvSpPr/>
          <p:nvPr/>
        </p:nvSpPr>
        <p:spPr>
          <a:xfrm>
            <a:off x="4946259" y="1116554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54" name="Forma Livre: Forma 53">
            <a:extLst>
              <a:ext uri="{FF2B5EF4-FFF2-40B4-BE49-F238E27FC236}">
                <a16:creationId xmlns:a16="http://schemas.microsoft.com/office/drawing/2014/main" id="{CA65856D-2E58-3295-DB02-E5A60A2EA65C}"/>
              </a:ext>
            </a:extLst>
          </p:cNvPr>
          <p:cNvSpPr/>
          <p:nvPr/>
        </p:nvSpPr>
        <p:spPr>
          <a:xfrm>
            <a:off x="4946261" y="1124368"/>
            <a:ext cx="59796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92,30%</a:t>
            </a:r>
          </a:p>
        </p:txBody>
      </p:sp>
      <p:sp>
        <p:nvSpPr>
          <p:cNvPr id="85" name="Forma Livre: Forma 84">
            <a:extLst>
              <a:ext uri="{FF2B5EF4-FFF2-40B4-BE49-F238E27FC236}">
                <a16:creationId xmlns:a16="http://schemas.microsoft.com/office/drawing/2014/main" id="{1216A74A-1CE0-F99A-A0FA-4B2B7ED07CC0}"/>
              </a:ext>
            </a:extLst>
          </p:cNvPr>
          <p:cNvSpPr/>
          <p:nvPr/>
        </p:nvSpPr>
        <p:spPr>
          <a:xfrm>
            <a:off x="4946260" y="1364574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86" name="Retângulo 85">
            <a:extLst>
              <a:ext uri="{FF2B5EF4-FFF2-40B4-BE49-F238E27FC236}">
                <a16:creationId xmlns:a16="http://schemas.microsoft.com/office/drawing/2014/main" id="{5C605D60-17B3-CF94-FD79-F8E7AC1FDA44}"/>
              </a:ext>
            </a:extLst>
          </p:cNvPr>
          <p:cNvSpPr/>
          <p:nvPr/>
        </p:nvSpPr>
        <p:spPr>
          <a:xfrm>
            <a:off x="342440" y="1382086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Deliberações da(s) Conferência(s)</a:t>
            </a:r>
          </a:p>
        </p:txBody>
      </p:sp>
      <p:sp>
        <p:nvSpPr>
          <p:cNvPr id="87" name="Forma Livre: Forma 86">
            <a:extLst>
              <a:ext uri="{FF2B5EF4-FFF2-40B4-BE49-F238E27FC236}">
                <a16:creationId xmlns:a16="http://schemas.microsoft.com/office/drawing/2014/main" id="{2A226CEC-61F5-1AC9-BC98-DEA4E4DE3785}"/>
              </a:ext>
            </a:extLst>
          </p:cNvPr>
          <p:cNvSpPr/>
          <p:nvPr/>
        </p:nvSpPr>
        <p:spPr>
          <a:xfrm>
            <a:off x="4956199" y="1374567"/>
            <a:ext cx="57348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88,50%</a:t>
            </a:r>
            <a:endParaRPr lang="pt-BR" b="1" dirty="0"/>
          </a:p>
        </p:txBody>
      </p:sp>
      <p:sp>
        <p:nvSpPr>
          <p:cNvPr id="88" name="Forma Livre: Forma 87">
            <a:extLst>
              <a:ext uri="{FF2B5EF4-FFF2-40B4-BE49-F238E27FC236}">
                <a16:creationId xmlns:a16="http://schemas.microsoft.com/office/drawing/2014/main" id="{CE7CD163-795E-C79F-E5A0-0FC182C16FAE}"/>
              </a:ext>
            </a:extLst>
          </p:cNvPr>
          <p:cNvSpPr/>
          <p:nvPr/>
        </p:nvSpPr>
        <p:spPr>
          <a:xfrm>
            <a:off x="4946259" y="1545226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89" name="Forma Livre: Forma 88">
            <a:extLst>
              <a:ext uri="{FF2B5EF4-FFF2-40B4-BE49-F238E27FC236}">
                <a16:creationId xmlns:a16="http://schemas.microsoft.com/office/drawing/2014/main" id="{20B4635A-0926-13E6-67F0-5B825B8A129E}"/>
              </a:ext>
            </a:extLst>
          </p:cNvPr>
          <p:cNvSpPr/>
          <p:nvPr/>
        </p:nvSpPr>
        <p:spPr>
          <a:xfrm>
            <a:off x="4946259" y="1551695"/>
            <a:ext cx="52344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80,80%</a:t>
            </a:r>
            <a:endParaRPr lang="pt-BR" b="1" dirty="0"/>
          </a:p>
        </p:txBody>
      </p:sp>
      <p:sp>
        <p:nvSpPr>
          <p:cNvPr id="90" name="Forma Livre: Forma 89">
            <a:extLst>
              <a:ext uri="{FF2B5EF4-FFF2-40B4-BE49-F238E27FC236}">
                <a16:creationId xmlns:a16="http://schemas.microsoft.com/office/drawing/2014/main" id="{0450C01C-1C61-AFD9-F831-DF0ACECF5AA6}"/>
              </a:ext>
            </a:extLst>
          </p:cNvPr>
          <p:cNvSpPr/>
          <p:nvPr/>
        </p:nvSpPr>
        <p:spPr>
          <a:xfrm>
            <a:off x="4946259" y="1747780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91" name="Forma Livre: Forma 90">
            <a:extLst>
              <a:ext uri="{FF2B5EF4-FFF2-40B4-BE49-F238E27FC236}">
                <a16:creationId xmlns:a16="http://schemas.microsoft.com/office/drawing/2014/main" id="{9B992000-0FDD-3927-D13D-5F8B8A505053}"/>
              </a:ext>
            </a:extLst>
          </p:cNvPr>
          <p:cNvSpPr/>
          <p:nvPr/>
        </p:nvSpPr>
        <p:spPr>
          <a:xfrm>
            <a:off x="4946261" y="1755594"/>
            <a:ext cx="57348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88,50%</a:t>
            </a:r>
          </a:p>
        </p:txBody>
      </p:sp>
      <p:sp>
        <p:nvSpPr>
          <p:cNvPr id="92" name="Forma Livre: Forma 91">
            <a:extLst>
              <a:ext uri="{FF2B5EF4-FFF2-40B4-BE49-F238E27FC236}">
                <a16:creationId xmlns:a16="http://schemas.microsoft.com/office/drawing/2014/main" id="{B3FF8F15-509E-8A89-5A29-C2B33EB50B03}"/>
              </a:ext>
            </a:extLst>
          </p:cNvPr>
          <p:cNvSpPr/>
          <p:nvPr/>
        </p:nvSpPr>
        <p:spPr>
          <a:xfrm>
            <a:off x="4946259" y="1965800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93" name="Retângulo 92">
            <a:extLst>
              <a:ext uri="{FF2B5EF4-FFF2-40B4-BE49-F238E27FC236}">
                <a16:creationId xmlns:a16="http://schemas.microsoft.com/office/drawing/2014/main" id="{14E6E78D-ED04-CE91-FF3F-DAEA3B8A391C}"/>
              </a:ext>
            </a:extLst>
          </p:cNvPr>
          <p:cNvSpPr/>
          <p:nvPr/>
        </p:nvSpPr>
        <p:spPr>
          <a:xfrm>
            <a:off x="342439" y="1983312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Demonstrativo de Execução Físico-Financeira</a:t>
            </a:r>
          </a:p>
        </p:txBody>
      </p:sp>
      <p:sp>
        <p:nvSpPr>
          <p:cNvPr id="94" name="Forma Livre: Forma 93">
            <a:extLst>
              <a:ext uri="{FF2B5EF4-FFF2-40B4-BE49-F238E27FC236}">
                <a16:creationId xmlns:a16="http://schemas.microsoft.com/office/drawing/2014/main" id="{A6F3DE27-0737-6263-852A-5E897FDEF65C}"/>
              </a:ext>
            </a:extLst>
          </p:cNvPr>
          <p:cNvSpPr/>
          <p:nvPr/>
        </p:nvSpPr>
        <p:spPr>
          <a:xfrm>
            <a:off x="4956198" y="1975793"/>
            <a:ext cx="64800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100%</a:t>
            </a:r>
            <a:endParaRPr lang="pt-BR" b="1" dirty="0"/>
          </a:p>
        </p:txBody>
      </p:sp>
      <p:sp>
        <p:nvSpPr>
          <p:cNvPr id="95" name="Forma Livre: Forma 94">
            <a:extLst>
              <a:ext uri="{FF2B5EF4-FFF2-40B4-BE49-F238E27FC236}">
                <a16:creationId xmlns:a16="http://schemas.microsoft.com/office/drawing/2014/main" id="{D84D2F71-5600-5A5B-619F-D7E8E8EFECE3}"/>
              </a:ext>
            </a:extLst>
          </p:cNvPr>
          <p:cNvSpPr/>
          <p:nvPr/>
        </p:nvSpPr>
        <p:spPr>
          <a:xfrm>
            <a:off x="4946258" y="2146452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96" name="Forma Livre: Forma 95">
            <a:extLst>
              <a:ext uri="{FF2B5EF4-FFF2-40B4-BE49-F238E27FC236}">
                <a16:creationId xmlns:a16="http://schemas.microsoft.com/office/drawing/2014/main" id="{EC073EB3-792D-F0B1-2BDC-EAE245790800}"/>
              </a:ext>
            </a:extLst>
          </p:cNvPr>
          <p:cNvSpPr/>
          <p:nvPr/>
        </p:nvSpPr>
        <p:spPr>
          <a:xfrm>
            <a:off x="4946259" y="2152921"/>
            <a:ext cx="62352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96,20%</a:t>
            </a:r>
            <a:endParaRPr lang="pt-BR" b="1" dirty="0"/>
          </a:p>
        </p:txBody>
      </p:sp>
      <p:sp>
        <p:nvSpPr>
          <p:cNvPr id="97" name="Forma Livre: Forma 96">
            <a:extLst>
              <a:ext uri="{FF2B5EF4-FFF2-40B4-BE49-F238E27FC236}">
                <a16:creationId xmlns:a16="http://schemas.microsoft.com/office/drawing/2014/main" id="{716E6E95-284B-D69E-C3A0-75B6646E1B29}"/>
              </a:ext>
            </a:extLst>
          </p:cNvPr>
          <p:cNvSpPr/>
          <p:nvPr/>
        </p:nvSpPr>
        <p:spPr>
          <a:xfrm>
            <a:off x="4946258" y="2349006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98" name="Forma Livre: Forma 97">
            <a:extLst>
              <a:ext uri="{FF2B5EF4-FFF2-40B4-BE49-F238E27FC236}">
                <a16:creationId xmlns:a16="http://schemas.microsoft.com/office/drawing/2014/main" id="{3092A83E-F507-5310-7615-7F5D84358367}"/>
              </a:ext>
            </a:extLst>
          </p:cNvPr>
          <p:cNvSpPr/>
          <p:nvPr/>
        </p:nvSpPr>
        <p:spPr>
          <a:xfrm>
            <a:off x="4946260" y="2356820"/>
            <a:ext cx="57348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88,50%</a:t>
            </a:r>
          </a:p>
        </p:txBody>
      </p:sp>
      <p:sp>
        <p:nvSpPr>
          <p:cNvPr id="99" name="Forma Livre: Forma 98">
            <a:extLst>
              <a:ext uri="{FF2B5EF4-FFF2-40B4-BE49-F238E27FC236}">
                <a16:creationId xmlns:a16="http://schemas.microsoft.com/office/drawing/2014/main" id="{CB8489B9-C1FC-3FEA-2968-29E7AE9FA788}"/>
              </a:ext>
            </a:extLst>
          </p:cNvPr>
          <p:cNvSpPr/>
          <p:nvPr/>
        </p:nvSpPr>
        <p:spPr>
          <a:xfrm>
            <a:off x="4946259" y="2597026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00" name="Retângulo 99">
            <a:extLst>
              <a:ext uri="{FF2B5EF4-FFF2-40B4-BE49-F238E27FC236}">
                <a16:creationId xmlns:a16="http://schemas.microsoft.com/office/drawing/2014/main" id="{4D7650FC-9193-9A96-C4C9-6ADB5CE30213}"/>
              </a:ext>
            </a:extLst>
          </p:cNvPr>
          <p:cNvSpPr/>
          <p:nvPr/>
        </p:nvSpPr>
        <p:spPr>
          <a:xfrm>
            <a:off x="342439" y="2614538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Benefícios eventuais</a:t>
            </a:r>
          </a:p>
        </p:txBody>
      </p:sp>
      <p:sp>
        <p:nvSpPr>
          <p:cNvPr id="101" name="Forma Livre: Forma 100">
            <a:extLst>
              <a:ext uri="{FF2B5EF4-FFF2-40B4-BE49-F238E27FC236}">
                <a16:creationId xmlns:a16="http://schemas.microsoft.com/office/drawing/2014/main" id="{E80C53EC-DD21-8731-F0AE-F66788EC3EF0}"/>
              </a:ext>
            </a:extLst>
          </p:cNvPr>
          <p:cNvSpPr/>
          <p:nvPr/>
        </p:nvSpPr>
        <p:spPr>
          <a:xfrm>
            <a:off x="4956199" y="2607019"/>
            <a:ext cx="45180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69,20%</a:t>
            </a:r>
            <a:endParaRPr lang="pt-BR" b="1" dirty="0"/>
          </a:p>
        </p:txBody>
      </p:sp>
      <p:sp>
        <p:nvSpPr>
          <p:cNvPr id="102" name="Forma Livre: Forma 101">
            <a:extLst>
              <a:ext uri="{FF2B5EF4-FFF2-40B4-BE49-F238E27FC236}">
                <a16:creationId xmlns:a16="http://schemas.microsoft.com/office/drawing/2014/main" id="{3E811027-3CAE-B99F-29F1-CCC1F29605A7}"/>
              </a:ext>
            </a:extLst>
          </p:cNvPr>
          <p:cNvSpPr/>
          <p:nvPr/>
        </p:nvSpPr>
        <p:spPr>
          <a:xfrm>
            <a:off x="4946258" y="2777678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03" name="Forma Livre: Forma 102">
            <a:extLst>
              <a:ext uri="{FF2B5EF4-FFF2-40B4-BE49-F238E27FC236}">
                <a16:creationId xmlns:a16="http://schemas.microsoft.com/office/drawing/2014/main" id="{02BB7D84-893B-7360-5453-75C80837BBC6}"/>
              </a:ext>
            </a:extLst>
          </p:cNvPr>
          <p:cNvSpPr/>
          <p:nvPr/>
        </p:nvSpPr>
        <p:spPr>
          <a:xfrm>
            <a:off x="4946259" y="2784147"/>
            <a:ext cx="42408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65,40%</a:t>
            </a:r>
            <a:endParaRPr lang="pt-BR" b="1" dirty="0"/>
          </a:p>
        </p:txBody>
      </p:sp>
      <p:sp>
        <p:nvSpPr>
          <p:cNvPr id="104" name="Forma Livre: Forma 103">
            <a:extLst>
              <a:ext uri="{FF2B5EF4-FFF2-40B4-BE49-F238E27FC236}">
                <a16:creationId xmlns:a16="http://schemas.microsoft.com/office/drawing/2014/main" id="{78546C01-5508-CF47-75AD-C2705C1C969C}"/>
              </a:ext>
            </a:extLst>
          </p:cNvPr>
          <p:cNvSpPr/>
          <p:nvPr/>
        </p:nvSpPr>
        <p:spPr>
          <a:xfrm>
            <a:off x="4946258" y="2980232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05" name="Forma Livre: Forma 104">
            <a:extLst>
              <a:ext uri="{FF2B5EF4-FFF2-40B4-BE49-F238E27FC236}">
                <a16:creationId xmlns:a16="http://schemas.microsoft.com/office/drawing/2014/main" id="{BA0FD27C-D0F1-5AD1-374A-9EE94792C5F7}"/>
              </a:ext>
            </a:extLst>
          </p:cNvPr>
          <p:cNvSpPr/>
          <p:nvPr/>
        </p:nvSpPr>
        <p:spPr>
          <a:xfrm>
            <a:off x="4946260" y="2988046"/>
            <a:ext cx="47376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73,10%</a:t>
            </a:r>
          </a:p>
        </p:txBody>
      </p:sp>
      <p:sp>
        <p:nvSpPr>
          <p:cNvPr id="106" name="Forma Livre: Forma 105">
            <a:extLst>
              <a:ext uri="{FF2B5EF4-FFF2-40B4-BE49-F238E27FC236}">
                <a16:creationId xmlns:a16="http://schemas.microsoft.com/office/drawing/2014/main" id="{FAED0384-CEF6-BD5B-91F1-D6DAEA0D4B5F}"/>
              </a:ext>
            </a:extLst>
          </p:cNvPr>
          <p:cNvSpPr/>
          <p:nvPr/>
        </p:nvSpPr>
        <p:spPr>
          <a:xfrm>
            <a:off x="4946258" y="3213051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07" name="Retângulo 106">
            <a:extLst>
              <a:ext uri="{FF2B5EF4-FFF2-40B4-BE49-F238E27FC236}">
                <a16:creationId xmlns:a16="http://schemas.microsoft.com/office/drawing/2014/main" id="{BBC93D2C-6B5D-65AE-CCD4-759EEAB4DD14}"/>
              </a:ext>
            </a:extLst>
          </p:cNvPr>
          <p:cNvSpPr/>
          <p:nvPr/>
        </p:nvSpPr>
        <p:spPr>
          <a:xfrm>
            <a:off x="342438" y="3230563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Plano de Ação</a:t>
            </a:r>
          </a:p>
        </p:txBody>
      </p:sp>
      <p:sp>
        <p:nvSpPr>
          <p:cNvPr id="108" name="Forma Livre: Forma 107">
            <a:extLst>
              <a:ext uri="{FF2B5EF4-FFF2-40B4-BE49-F238E27FC236}">
                <a16:creationId xmlns:a16="http://schemas.microsoft.com/office/drawing/2014/main" id="{12125631-C0CA-8909-5937-FD32D0C0A9C8}"/>
              </a:ext>
            </a:extLst>
          </p:cNvPr>
          <p:cNvSpPr/>
          <p:nvPr/>
        </p:nvSpPr>
        <p:spPr>
          <a:xfrm>
            <a:off x="4956198" y="3223044"/>
            <a:ext cx="64800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100%</a:t>
            </a:r>
            <a:endParaRPr lang="pt-BR" b="1" dirty="0"/>
          </a:p>
        </p:txBody>
      </p:sp>
      <p:sp>
        <p:nvSpPr>
          <p:cNvPr id="109" name="Forma Livre: Forma 108">
            <a:extLst>
              <a:ext uri="{FF2B5EF4-FFF2-40B4-BE49-F238E27FC236}">
                <a16:creationId xmlns:a16="http://schemas.microsoft.com/office/drawing/2014/main" id="{6FE28878-AEE8-6721-95AA-CC119942FD7A}"/>
              </a:ext>
            </a:extLst>
          </p:cNvPr>
          <p:cNvSpPr/>
          <p:nvPr/>
        </p:nvSpPr>
        <p:spPr>
          <a:xfrm>
            <a:off x="4946257" y="3393703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0" name="Forma Livre: Forma 109">
            <a:extLst>
              <a:ext uri="{FF2B5EF4-FFF2-40B4-BE49-F238E27FC236}">
                <a16:creationId xmlns:a16="http://schemas.microsoft.com/office/drawing/2014/main" id="{B549E1BD-C0BD-E239-AA2E-E20718B7D64B}"/>
              </a:ext>
            </a:extLst>
          </p:cNvPr>
          <p:cNvSpPr/>
          <p:nvPr/>
        </p:nvSpPr>
        <p:spPr>
          <a:xfrm>
            <a:off x="4946258" y="3400172"/>
            <a:ext cx="64800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100%</a:t>
            </a:r>
            <a:endParaRPr lang="pt-BR" b="1" dirty="0"/>
          </a:p>
        </p:txBody>
      </p:sp>
      <p:sp>
        <p:nvSpPr>
          <p:cNvPr id="111" name="Forma Livre: Forma 110">
            <a:extLst>
              <a:ext uri="{FF2B5EF4-FFF2-40B4-BE49-F238E27FC236}">
                <a16:creationId xmlns:a16="http://schemas.microsoft.com/office/drawing/2014/main" id="{4DE13564-49B2-4E72-EDF7-60549B5ADEBF}"/>
              </a:ext>
            </a:extLst>
          </p:cNvPr>
          <p:cNvSpPr/>
          <p:nvPr/>
        </p:nvSpPr>
        <p:spPr>
          <a:xfrm>
            <a:off x="4946257" y="3596257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2" name="Forma Livre: Forma 111">
            <a:extLst>
              <a:ext uri="{FF2B5EF4-FFF2-40B4-BE49-F238E27FC236}">
                <a16:creationId xmlns:a16="http://schemas.microsoft.com/office/drawing/2014/main" id="{9F9730BF-52EA-3713-6D94-7F638E9F6BEC}"/>
              </a:ext>
            </a:extLst>
          </p:cNvPr>
          <p:cNvSpPr/>
          <p:nvPr/>
        </p:nvSpPr>
        <p:spPr>
          <a:xfrm>
            <a:off x="4946259" y="3604071"/>
            <a:ext cx="44856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69,20%</a:t>
            </a:r>
          </a:p>
        </p:txBody>
      </p:sp>
      <p:sp>
        <p:nvSpPr>
          <p:cNvPr id="113" name="Forma Livre: Forma 112">
            <a:extLst>
              <a:ext uri="{FF2B5EF4-FFF2-40B4-BE49-F238E27FC236}">
                <a16:creationId xmlns:a16="http://schemas.microsoft.com/office/drawing/2014/main" id="{4BF34E33-CCF8-F5C6-7093-EC6E50AE99CC}"/>
              </a:ext>
            </a:extLst>
          </p:cNvPr>
          <p:cNvSpPr/>
          <p:nvPr/>
        </p:nvSpPr>
        <p:spPr>
          <a:xfrm>
            <a:off x="4946258" y="3844277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4" name="Retângulo 113">
            <a:extLst>
              <a:ext uri="{FF2B5EF4-FFF2-40B4-BE49-F238E27FC236}">
                <a16:creationId xmlns:a16="http://schemas.microsoft.com/office/drawing/2014/main" id="{5040D780-2EB3-15A8-B7B4-3D1DE5CB300C}"/>
              </a:ext>
            </a:extLst>
          </p:cNvPr>
          <p:cNvSpPr/>
          <p:nvPr/>
        </p:nvSpPr>
        <p:spPr>
          <a:xfrm>
            <a:off x="342438" y="3861789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Plano de Assistência Social</a:t>
            </a:r>
          </a:p>
        </p:txBody>
      </p:sp>
      <p:sp>
        <p:nvSpPr>
          <p:cNvPr id="115" name="Forma Livre: Forma 114">
            <a:extLst>
              <a:ext uri="{FF2B5EF4-FFF2-40B4-BE49-F238E27FC236}">
                <a16:creationId xmlns:a16="http://schemas.microsoft.com/office/drawing/2014/main" id="{D54617B9-145B-F605-A2A3-9583FF2E2435}"/>
              </a:ext>
            </a:extLst>
          </p:cNvPr>
          <p:cNvSpPr/>
          <p:nvPr/>
        </p:nvSpPr>
        <p:spPr>
          <a:xfrm>
            <a:off x="4956198" y="3854270"/>
            <a:ext cx="47376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73,10%</a:t>
            </a:r>
            <a:endParaRPr lang="pt-BR" b="1" dirty="0"/>
          </a:p>
        </p:txBody>
      </p:sp>
      <p:sp>
        <p:nvSpPr>
          <p:cNvPr id="116" name="Forma Livre: Forma 115">
            <a:extLst>
              <a:ext uri="{FF2B5EF4-FFF2-40B4-BE49-F238E27FC236}">
                <a16:creationId xmlns:a16="http://schemas.microsoft.com/office/drawing/2014/main" id="{0045997D-DA3B-9969-79F2-1F2DD511107B}"/>
              </a:ext>
            </a:extLst>
          </p:cNvPr>
          <p:cNvSpPr/>
          <p:nvPr/>
        </p:nvSpPr>
        <p:spPr>
          <a:xfrm>
            <a:off x="4946257" y="4024929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7" name="Forma Livre: Forma 116">
            <a:extLst>
              <a:ext uri="{FF2B5EF4-FFF2-40B4-BE49-F238E27FC236}">
                <a16:creationId xmlns:a16="http://schemas.microsoft.com/office/drawing/2014/main" id="{4EA9C513-9572-C422-F1D6-E8B269CF89BD}"/>
              </a:ext>
            </a:extLst>
          </p:cNvPr>
          <p:cNvSpPr/>
          <p:nvPr/>
        </p:nvSpPr>
        <p:spPr>
          <a:xfrm>
            <a:off x="4946258" y="4031398"/>
            <a:ext cx="49824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76,90%</a:t>
            </a:r>
            <a:endParaRPr lang="pt-BR" b="1" dirty="0"/>
          </a:p>
        </p:txBody>
      </p:sp>
      <p:sp>
        <p:nvSpPr>
          <p:cNvPr id="118" name="Forma Livre: Forma 117">
            <a:extLst>
              <a:ext uri="{FF2B5EF4-FFF2-40B4-BE49-F238E27FC236}">
                <a16:creationId xmlns:a16="http://schemas.microsoft.com/office/drawing/2014/main" id="{59452575-5F1A-7DD2-3FC0-469DD39883B2}"/>
              </a:ext>
            </a:extLst>
          </p:cNvPr>
          <p:cNvSpPr/>
          <p:nvPr/>
        </p:nvSpPr>
        <p:spPr>
          <a:xfrm>
            <a:off x="4946257" y="4227483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9" name="Forma Livre: Forma 118">
            <a:extLst>
              <a:ext uri="{FF2B5EF4-FFF2-40B4-BE49-F238E27FC236}">
                <a16:creationId xmlns:a16="http://schemas.microsoft.com/office/drawing/2014/main" id="{D241B337-D54D-A3B6-FE6B-02CBE797E7DF}"/>
              </a:ext>
            </a:extLst>
          </p:cNvPr>
          <p:cNvSpPr/>
          <p:nvPr/>
        </p:nvSpPr>
        <p:spPr>
          <a:xfrm>
            <a:off x="4946259" y="4235297"/>
            <a:ext cx="42372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65,40%</a:t>
            </a:r>
          </a:p>
        </p:txBody>
      </p:sp>
      <p:sp>
        <p:nvSpPr>
          <p:cNvPr id="120" name="Forma Livre: Forma 119">
            <a:extLst>
              <a:ext uri="{FF2B5EF4-FFF2-40B4-BE49-F238E27FC236}">
                <a16:creationId xmlns:a16="http://schemas.microsoft.com/office/drawing/2014/main" id="{6B4D3867-32CE-B392-1CAF-EDEBB55DE4CE}"/>
              </a:ext>
            </a:extLst>
          </p:cNvPr>
          <p:cNvSpPr/>
          <p:nvPr/>
        </p:nvSpPr>
        <p:spPr>
          <a:xfrm>
            <a:off x="4946257" y="4474078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21" name="Retângulo 120">
            <a:extLst>
              <a:ext uri="{FF2B5EF4-FFF2-40B4-BE49-F238E27FC236}">
                <a16:creationId xmlns:a16="http://schemas.microsoft.com/office/drawing/2014/main" id="{FCB824F3-4EB7-D178-E1A3-2D9E5EBD1247}"/>
              </a:ext>
            </a:extLst>
          </p:cNvPr>
          <p:cNvSpPr/>
          <p:nvPr/>
        </p:nvSpPr>
        <p:spPr>
          <a:xfrm>
            <a:off x="342437" y="4491590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Acompanhamento do Programa Bolsa Família</a:t>
            </a:r>
          </a:p>
        </p:txBody>
      </p:sp>
      <p:sp>
        <p:nvSpPr>
          <p:cNvPr id="122" name="Forma Livre: Forma 121">
            <a:extLst>
              <a:ext uri="{FF2B5EF4-FFF2-40B4-BE49-F238E27FC236}">
                <a16:creationId xmlns:a16="http://schemas.microsoft.com/office/drawing/2014/main" id="{22D4B77F-FA9D-CE32-9634-BB390B9D77B0}"/>
              </a:ext>
            </a:extLst>
          </p:cNvPr>
          <p:cNvSpPr/>
          <p:nvPr/>
        </p:nvSpPr>
        <p:spPr>
          <a:xfrm>
            <a:off x="4956197" y="4484071"/>
            <a:ext cx="52344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80,80%</a:t>
            </a:r>
            <a:endParaRPr lang="pt-BR" b="1" dirty="0"/>
          </a:p>
        </p:txBody>
      </p:sp>
      <p:sp>
        <p:nvSpPr>
          <p:cNvPr id="123" name="Forma Livre: Forma 122">
            <a:extLst>
              <a:ext uri="{FF2B5EF4-FFF2-40B4-BE49-F238E27FC236}">
                <a16:creationId xmlns:a16="http://schemas.microsoft.com/office/drawing/2014/main" id="{964D66B7-B9B7-3447-3B2E-53131DBB379A}"/>
              </a:ext>
            </a:extLst>
          </p:cNvPr>
          <p:cNvSpPr/>
          <p:nvPr/>
        </p:nvSpPr>
        <p:spPr>
          <a:xfrm>
            <a:off x="4946256" y="4654730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24" name="Forma Livre: Forma 123">
            <a:extLst>
              <a:ext uri="{FF2B5EF4-FFF2-40B4-BE49-F238E27FC236}">
                <a16:creationId xmlns:a16="http://schemas.microsoft.com/office/drawing/2014/main" id="{8ED3CE28-1AF1-1558-FEDB-9286B23A2669}"/>
              </a:ext>
            </a:extLst>
          </p:cNvPr>
          <p:cNvSpPr/>
          <p:nvPr/>
        </p:nvSpPr>
        <p:spPr>
          <a:xfrm>
            <a:off x="4946257" y="4661199"/>
            <a:ext cx="54828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84,60%</a:t>
            </a:r>
            <a:endParaRPr lang="pt-BR" b="1" dirty="0"/>
          </a:p>
        </p:txBody>
      </p:sp>
      <p:sp>
        <p:nvSpPr>
          <p:cNvPr id="125" name="Forma Livre: Forma 124">
            <a:extLst>
              <a:ext uri="{FF2B5EF4-FFF2-40B4-BE49-F238E27FC236}">
                <a16:creationId xmlns:a16="http://schemas.microsoft.com/office/drawing/2014/main" id="{EAE4EDB9-FBF9-DEF4-5496-EEC86D71E052}"/>
              </a:ext>
            </a:extLst>
          </p:cNvPr>
          <p:cNvSpPr/>
          <p:nvPr/>
        </p:nvSpPr>
        <p:spPr>
          <a:xfrm>
            <a:off x="4946256" y="4847759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26" name="Forma Livre: Forma 125">
            <a:extLst>
              <a:ext uri="{FF2B5EF4-FFF2-40B4-BE49-F238E27FC236}">
                <a16:creationId xmlns:a16="http://schemas.microsoft.com/office/drawing/2014/main" id="{C5038F02-C7AC-969D-8820-76C64759A426}"/>
              </a:ext>
            </a:extLst>
          </p:cNvPr>
          <p:cNvSpPr/>
          <p:nvPr/>
        </p:nvSpPr>
        <p:spPr>
          <a:xfrm>
            <a:off x="4946258" y="4855573"/>
            <a:ext cx="39852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61,50%</a:t>
            </a:r>
          </a:p>
        </p:txBody>
      </p:sp>
      <p:sp>
        <p:nvSpPr>
          <p:cNvPr id="127" name="Forma Livre: Forma 126">
            <a:extLst>
              <a:ext uri="{FF2B5EF4-FFF2-40B4-BE49-F238E27FC236}">
                <a16:creationId xmlns:a16="http://schemas.microsoft.com/office/drawing/2014/main" id="{299ED36C-7EF0-DB18-E167-B9F651E4A469}"/>
              </a:ext>
            </a:extLst>
          </p:cNvPr>
          <p:cNvSpPr/>
          <p:nvPr/>
        </p:nvSpPr>
        <p:spPr>
          <a:xfrm>
            <a:off x="4946257" y="5105304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28" name="Retângulo 127">
            <a:extLst>
              <a:ext uri="{FF2B5EF4-FFF2-40B4-BE49-F238E27FC236}">
                <a16:creationId xmlns:a16="http://schemas.microsoft.com/office/drawing/2014/main" id="{354316E4-E51C-240D-9239-41D8792D42A9}"/>
              </a:ext>
            </a:extLst>
          </p:cNvPr>
          <p:cNvSpPr/>
          <p:nvPr/>
        </p:nvSpPr>
        <p:spPr>
          <a:xfrm>
            <a:off x="342437" y="5122816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Plano Plurianual (PPA), Lei de Diretrizes Orçamentárias (LDO) e/ou Lei de Orçamento Anual (LOA)</a:t>
            </a:r>
          </a:p>
        </p:txBody>
      </p:sp>
      <p:sp>
        <p:nvSpPr>
          <p:cNvPr id="129" name="Forma Livre: Forma 128">
            <a:extLst>
              <a:ext uri="{FF2B5EF4-FFF2-40B4-BE49-F238E27FC236}">
                <a16:creationId xmlns:a16="http://schemas.microsoft.com/office/drawing/2014/main" id="{1FC3740E-2940-3D17-E9B3-B9304609015C}"/>
              </a:ext>
            </a:extLst>
          </p:cNvPr>
          <p:cNvSpPr/>
          <p:nvPr/>
        </p:nvSpPr>
        <p:spPr>
          <a:xfrm>
            <a:off x="4956197" y="5115297"/>
            <a:ext cx="42408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65,40%</a:t>
            </a:r>
            <a:endParaRPr lang="pt-BR" b="1" dirty="0"/>
          </a:p>
        </p:txBody>
      </p:sp>
      <p:sp>
        <p:nvSpPr>
          <p:cNvPr id="130" name="Forma Livre: Forma 129">
            <a:extLst>
              <a:ext uri="{FF2B5EF4-FFF2-40B4-BE49-F238E27FC236}">
                <a16:creationId xmlns:a16="http://schemas.microsoft.com/office/drawing/2014/main" id="{9D188B46-4941-6A32-4D70-5B9FACFADB53}"/>
              </a:ext>
            </a:extLst>
          </p:cNvPr>
          <p:cNvSpPr/>
          <p:nvPr/>
        </p:nvSpPr>
        <p:spPr>
          <a:xfrm>
            <a:off x="4946256" y="5285956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31" name="Forma Livre: Forma 130">
            <a:extLst>
              <a:ext uri="{FF2B5EF4-FFF2-40B4-BE49-F238E27FC236}">
                <a16:creationId xmlns:a16="http://schemas.microsoft.com/office/drawing/2014/main" id="{87FE559C-0053-9D7C-51E8-A724D663B04D}"/>
              </a:ext>
            </a:extLst>
          </p:cNvPr>
          <p:cNvSpPr/>
          <p:nvPr/>
        </p:nvSpPr>
        <p:spPr>
          <a:xfrm>
            <a:off x="4946257" y="5292425"/>
            <a:ext cx="37404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57,70%</a:t>
            </a:r>
            <a:endParaRPr lang="pt-BR" b="1" dirty="0"/>
          </a:p>
        </p:txBody>
      </p:sp>
      <p:sp>
        <p:nvSpPr>
          <p:cNvPr id="132" name="Forma Livre: Forma 131">
            <a:extLst>
              <a:ext uri="{FF2B5EF4-FFF2-40B4-BE49-F238E27FC236}">
                <a16:creationId xmlns:a16="http://schemas.microsoft.com/office/drawing/2014/main" id="{8E1FBAEB-E58D-04D2-15B4-E87199FFD797}"/>
              </a:ext>
            </a:extLst>
          </p:cNvPr>
          <p:cNvSpPr/>
          <p:nvPr/>
        </p:nvSpPr>
        <p:spPr>
          <a:xfrm>
            <a:off x="4946256" y="5488510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33" name="Forma Livre: Forma 132">
            <a:extLst>
              <a:ext uri="{FF2B5EF4-FFF2-40B4-BE49-F238E27FC236}">
                <a16:creationId xmlns:a16="http://schemas.microsoft.com/office/drawing/2014/main" id="{AD3CF389-FF4C-70F8-1BBE-DD9A9BBB48EF}"/>
              </a:ext>
            </a:extLst>
          </p:cNvPr>
          <p:cNvSpPr/>
          <p:nvPr/>
        </p:nvSpPr>
        <p:spPr>
          <a:xfrm>
            <a:off x="4946258" y="5496324"/>
            <a:ext cx="39852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61,50%</a:t>
            </a:r>
          </a:p>
        </p:txBody>
      </p:sp>
      <p:sp>
        <p:nvSpPr>
          <p:cNvPr id="141" name="Forma Livre: Forma 140">
            <a:extLst>
              <a:ext uri="{FF2B5EF4-FFF2-40B4-BE49-F238E27FC236}">
                <a16:creationId xmlns:a16="http://schemas.microsoft.com/office/drawing/2014/main" id="{BF83D051-E7B2-202B-75BD-E2CC0452BDB5}"/>
              </a:ext>
            </a:extLst>
          </p:cNvPr>
          <p:cNvSpPr/>
          <p:nvPr/>
        </p:nvSpPr>
        <p:spPr>
          <a:xfrm>
            <a:off x="4946257" y="5733917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42" name="Retângulo 141">
            <a:extLst>
              <a:ext uri="{FF2B5EF4-FFF2-40B4-BE49-F238E27FC236}">
                <a16:creationId xmlns:a16="http://schemas.microsoft.com/office/drawing/2014/main" id="{0FF2694E-7B2E-1ECE-2414-CB58773B54AE}"/>
              </a:ext>
            </a:extLst>
          </p:cNvPr>
          <p:cNvSpPr/>
          <p:nvPr/>
        </p:nvSpPr>
        <p:spPr>
          <a:xfrm>
            <a:off x="342437" y="5751429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Acompanhamento do Benefício de Prestação Continuada</a:t>
            </a:r>
          </a:p>
        </p:txBody>
      </p:sp>
      <p:sp>
        <p:nvSpPr>
          <p:cNvPr id="143" name="Forma Livre: Forma 142">
            <a:extLst>
              <a:ext uri="{FF2B5EF4-FFF2-40B4-BE49-F238E27FC236}">
                <a16:creationId xmlns:a16="http://schemas.microsoft.com/office/drawing/2014/main" id="{D536DD78-AD33-18EB-44A3-83259E00763F}"/>
              </a:ext>
            </a:extLst>
          </p:cNvPr>
          <p:cNvSpPr/>
          <p:nvPr/>
        </p:nvSpPr>
        <p:spPr>
          <a:xfrm>
            <a:off x="4956197" y="5743910"/>
            <a:ext cx="24948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38,50%</a:t>
            </a:r>
            <a:endParaRPr lang="pt-BR" b="1" dirty="0"/>
          </a:p>
        </p:txBody>
      </p:sp>
      <p:sp>
        <p:nvSpPr>
          <p:cNvPr id="144" name="Forma Livre: Forma 143">
            <a:extLst>
              <a:ext uri="{FF2B5EF4-FFF2-40B4-BE49-F238E27FC236}">
                <a16:creationId xmlns:a16="http://schemas.microsoft.com/office/drawing/2014/main" id="{DF76069E-A0E2-6706-C532-2200D7EF1260}"/>
              </a:ext>
            </a:extLst>
          </p:cNvPr>
          <p:cNvSpPr/>
          <p:nvPr/>
        </p:nvSpPr>
        <p:spPr>
          <a:xfrm>
            <a:off x="4946256" y="5914569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45" name="Forma Livre: Forma 144">
            <a:extLst>
              <a:ext uri="{FF2B5EF4-FFF2-40B4-BE49-F238E27FC236}">
                <a16:creationId xmlns:a16="http://schemas.microsoft.com/office/drawing/2014/main" id="{6F8174AB-BF84-F1F3-4AD5-47D448D43FAD}"/>
              </a:ext>
            </a:extLst>
          </p:cNvPr>
          <p:cNvSpPr/>
          <p:nvPr/>
        </p:nvSpPr>
        <p:spPr>
          <a:xfrm>
            <a:off x="4946257" y="5921038"/>
            <a:ext cx="37404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57,70%</a:t>
            </a:r>
            <a:endParaRPr lang="pt-BR" b="1" dirty="0"/>
          </a:p>
        </p:txBody>
      </p:sp>
      <p:sp>
        <p:nvSpPr>
          <p:cNvPr id="146" name="Forma Livre: Forma 145">
            <a:extLst>
              <a:ext uri="{FF2B5EF4-FFF2-40B4-BE49-F238E27FC236}">
                <a16:creationId xmlns:a16="http://schemas.microsoft.com/office/drawing/2014/main" id="{3CCD7F4D-0225-25CC-BD2B-5B50AE6A387F}"/>
              </a:ext>
            </a:extLst>
          </p:cNvPr>
          <p:cNvSpPr/>
          <p:nvPr/>
        </p:nvSpPr>
        <p:spPr>
          <a:xfrm>
            <a:off x="4946256" y="6117123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47" name="Forma Livre: Forma 146">
            <a:extLst>
              <a:ext uri="{FF2B5EF4-FFF2-40B4-BE49-F238E27FC236}">
                <a16:creationId xmlns:a16="http://schemas.microsoft.com/office/drawing/2014/main" id="{D4AACDAE-AF43-1B1E-1233-FDF59F6D85A0}"/>
              </a:ext>
            </a:extLst>
          </p:cNvPr>
          <p:cNvSpPr/>
          <p:nvPr/>
        </p:nvSpPr>
        <p:spPr>
          <a:xfrm>
            <a:off x="4946258" y="6124937"/>
            <a:ext cx="22428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34,60%</a:t>
            </a:r>
          </a:p>
        </p:txBody>
      </p:sp>
      <p:sp>
        <p:nvSpPr>
          <p:cNvPr id="148" name="CaixaDeTexto 147">
            <a:extLst>
              <a:ext uri="{FF2B5EF4-FFF2-40B4-BE49-F238E27FC236}">
                <a16:creationId xmlns:a16="http://schemas.microsoft.com/office/drawing/2014/main" id="{4F0F7E7D-1EA1-438B-EE24-CE8618F6FE88}"/>
              </a:ext>
            </a:extLst>
          </p:cNvPr>
          <p:cNvSpPr txBox="1"/>
          <p:nvPr/>
        </p:nvSpPr>
        <p:spPr>
          <a:xfrm>
            <a:off x="0" y="11018"/>
            <a:ext cx="1163319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/>
              <a:t>PERCENTUAL DE TEMAS DISCUTIDOS PELOS CONSELHOS </a:t>
            </a:r>
            <a:r>
              <a:rPr lang="pt-BR" sz="2300" b="1" u="sng" dirty="0"/>
              <a:t>ESTADUAIS</a:t>
            </a:r>
            <a:r>
              <a:rPr lang="pt-BR" sz="2300" b="1" dirty="0"/>
              <a:t> DE ASSISTÊNCIA SOCIAL</a:t>
            </a:r>
          </a:p>
        </p:txBody>
      </p:sp>
      <p:sp>
        <p:nvSpPr>
          <p:cNvPr id="155" name="Retângulo 154">
            <a:extLst>
              <a:ext uri="{FF2B5EF4-FFF2-40B4-BE49-F238E27FC236}">
                <a16:creationId xmlns:a16="http://schemas.microsoft.com/office/drawing/2014/main" id="{4DCBE8F4-9707-A884-2913-C5A675B70664}"/>
              </a:ext>
            </a:extLst>
          </p:cNvPr>
          <p:cNvSpPr>
            <a:spLocks/>
          </p:cNvSpPr>
          <p:nvPr/>
        </p:nvSpPr>
        <p:spPr>
          <a:xfrm>
            <a:off x="5676236" y="6529407"/>
            <a:ext cx="180000" cy="180000"/>
          </a:xfrm>
          <a:prstGeom prst="rect">
            <a:avLst/>
          </a:pr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156" name="Retângulo 155">
            <a:extLst>
              <a:ext uri="{FF2B5EF4-FFF2-40B4-BE49-F238E27FC236}">
                <a16:creationId xmlns:a16="http://schemas.microsoft.com/office/drawing/2014/main" id="{42A307D9-490F-8550-5FB9-6312FDFB4C13}"/>
              </a:ext>
            </a:extLst>
          </p:cNvPr>
          <p:cNvSpPr>
            <a:spLocks/>
          </p:cNvSpPr>
          <p:nvPr/>
        </p:nvSpPr>
        <p:spPr>
          <a:xfrm>
            <a:off x="5782125" y="6543786"/>
            <a:ext cx="574545" cy="188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2018</a:t>
            </a:r>
          </a:p>
        </p:txBody>
      </p:sp>
      <p:sp>
        <p:nvSpPr>
          <p:cNvPr id="157" name="Retângulo 156">
            <a:extLst>
              <a:ext uri="{FF2B5EF4-FFF2-40B4-BE49-F238E27FC236}">
                <a16:creationId xmlns:a16="http://schemas.microsoft.com/office/drawing/2014/main" id="{A696495E-BDCC-66E5-8F81-BA36B2F27962}"/>
              </a:ext>
            </a:extLst>
          </p:cNvPr>
          <p:cNvSpPr>
            <a:spLocks/>
          </p:cNvSpPr>
          <p:nvPr/>
        </p:nvSpPr>
        <p:spPr>
          <a:xfrm>
            <a:off x="4956197" y="6527175"/>
            <a:ext cx="180000" cy="180000"/>
          </a:xfrm>
          <a:prstGeom prst="rect">
            <a:avLst/>
          </a:pr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158" name="Retângulo 157">
            <a:extLst>
              <a:ext uri="{FF2B5EF4-FFF2-40B4-BE49-F238E27FC236}">
                <a16:creationId xmlns:a16="http://schemas.microsoft.com/office/drawing/2014/main" id="{8369A342-7E51-BDF5-2555-E7C76A451B21}"/>
              </a:ext>
            </a:extLst>
          </p:cNvPr>
          <p:cNvSpPr>
            <a:spLocks/>
          </p:cNvSpPr>
          <p:nvPr/>
        </p:nvSpPr>
        <p:spPr>
          <a:xfrm>
            <a:off x="5062086" y="6517156"/>
            <a:ext cx="574545" cy="188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sp>
        <p:nvSpPr>
          <p:cNvPr id="159" name="Retângulo 158">
            <a:extLst>
              <a:ext uri="{FF2B5EF4-FFF2-40B4-BE49-F238E27FC236}">
                <a16:creationId xmlns:a16="http://schemas.microsoft.com/office/drawing/2014/main" id="{3EC9E59C-DF19-8D80-1135-5BF88B41091B}"/>
              </a:ext>
            </a:extLst>
          </p:cNvPr>
          <p:cNvSpPr>
            <a:spLocks/>
          </p:cNvSpPr>
          <p:nvPr/>
        </p:nvSpPr>
        <p:spPr>
          <a:xfrm>
            <a:off x="6331277" y="6525256"/>
            <a:ext cx="180000" cy="180000"/>
          </a:xfrm>
          <a:prstGeom prst="rect">
            <a:avLst/>
          </a:pr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160" name="Retângulo 159">
            <a:extLst>
              <a:ext uri="{FF2B5EF4-FFF2-40B4-BE49-F238E27FC236}">
                <a16:creationId xmlns:a16="http://schemas.microsoft.com/office/drawing/2014/main" id="{5410886D-4EB1-6F94-2C5C-A7AB302CCB3C}"/>
              </a:ext>
            </a:extLst>
          </p:cNvPr>
          <p:cNvSpPr>
            <a:spLocks/>
          </p:cNvSpPr>
          <p:nvPr/>
        </p:nvSpPr>
        <p:spPr>
          <a:xfrm>
            <a:off x="6443780" y="6525255"/>
            <a:ext cx="574545" cy="188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83907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49" grpId="0" animBg="1"/>
      <p:bldP spid="53" grpId="0" animBg="1"/>
      <p:bldP spid="48" grpId="0" animBg="1"/>
      <p:bldP spid="5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/>
      <p:bldP spid="155" grpId="0" animBg="1"/>
      <p:bldP spid="156" grpId="0"/>
      <p:bldP spid="157" grpId="0" animBg="1"/>
      <p:bldP spid="158" grpId="0"/>
      <p:bldP spid="159" grpId="0" animBg="1"/>
      <p:bldP spid="1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19E57E-A4D7-9B70-EF37-6705B4AFD0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E319843-CFCA-118E-20FF-8AE9C2B2D0FE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50" name="Forma Livre: Forma 49">
            <a:extLst>
              <a:ext uri="{FF2B5EF4-FFF2-40B4-BE49-F238E27FC236}">
                <a16:creationId xmlns:a16="http://schemas.microsoft.com/office/drawing/2014/main" id="{ACC5E5BC-7F2D-A125-0AE0-0A6777C4C2FB}"/>
              </a:ext>
            </a:extLst>
          </p:cNvPr>
          <p:cNvSpPr/>
          <p:nvPr/>
        </p:nvSpPr>
        <p:spPr>
          <a:xfrm>
            <a:off x="4946260" y="742873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7B9660BD-F108-A510-3351-F32B916C5517}"/>
              </a:ext>
            </a:extLst>
          </p:cNvPr>
          <p:cNvSpPr/>
          <p:nvPr/>
        </p:nvSpPr>
        <p:spPr>
          <a:xfrm>
            <a:off x="342440" y="760385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Demonstrativo de Execução Físico-Financeira</a:t>
            </a:r>
          </a:p>
        </p:txBody>
      </p:sp>
      <p:sp>
        <p:nvSpPr>
          <p:cNvPr id="52" name="Forma Livre: Forma 51">
            <a:extLst>
              <a:ext uri="{FF2B5EF4-FFF2-40B4-BE49-F238E27FC236}">
                <a16:creationId xmlns:a16="http://schemas.microsoft.com/office/drawing/2014/main" id="{D13CCBEF-FE72-F670-8F81-1A1726287DA9}"/>
              </a:ext>
            </a:extLst>
          </p:cNvPr>
          <p:cNvSpPr/>
          <p:nvPr/>
        </p:nvSpPr>
        <p:spPr>
          <a:xfrm>
            <a:off x="4956199" y="752866"/>
            <a:ext cx="63036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97,31%</a:t>
            </a:r>
            <a:endParaRPr lang="pt-BR" b="1" dirty="0"/>
          </a:p>
        </p:txBody>
      </p:sp>
      <p:sp>
        <p:nvSpPr>
          <p:cNvPr id="49" name="Forma Livre: Forma 48">
            <a:extLst>
              <a:ext uri="{FF2B5EF4-FFF2-40B4-BE49-F238E27FC236}">
                <a16:creationId xmlns:a16="http://schemas.microsoft.com/office/drawing/2014/main" id="{79DDAC40-E1E1-DA96-DB31-C6E039EE2B04}"/>
              </a:ext>
            </a:extLst>
          </p:cNvPr>
          <p:cNvSpPr/>
          <p:nvPr/>
        </p:nvSpPr>
        <p:spPr>
          <a:xfrm>
            <a:off x="4946259" y="923525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53" name="Forma Livre: Forma 52">
            <a:extLst>
              <a:ext uri="{FF2B5EF4-FFF2-40B4-BE49-F238E27FC236}">
                <a16:creationId xmlns:a16="http://schemas.microsoft.com/office/drawing/2014/main" id="{111EB0D2-6A2F-85B3-5E09-4E4C322198B2}"/>
              </a:ext>
            </a:extLst>
          </p:cNvPr>
          <p:cNvSpPr/>
          <p:nvPr/>
        </p:nvSpPr>
        <p:spPr>
          <a:xfrm>
            <a:off x="4946259" y="929994"/>
            <a:ext cx="62856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97,02%</a:t>
            </a:r>
            <a:endParaRPr lang="pt-BR" b="1" dirty="0"/>
          </a:p>
        </p:txBody>
      </p:sp>
      <p:sp>
        <p:nvSpPr>
          <p:cNvPr id="48" name="Forma Livre: Forma 47">
            <a:extLst>
              <a:ext uri="{FF2B5EF4-FFF2-40B4-BE49-F238E27FC236}">
                <a16:creationId xmlns:a16="http://schemas.microsoft.com/office/drawing/2014/main" id="{B4D2E2C3-52DD-7318-4DE6-9ECDD94D0E1F}"/>
              </a:ext>
            </a:extLst>
          </p:cNvPr>
          <p:cNvSpPr/>
          <p:nvPr/>
        </p:nvSpPr>
        <p:spPr>
          <a:xfrm>
            <a:off x="4946259" y="1126079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54" name="Forma Livre: Forma 53">
            <a:extLst>
              <a:ext uri="{FF2B5EF4-FFF2-40B4-BE49-F238E27FC236}">
                <a16:creationId xmlns:a16="http://schemas.microsoft.com/office/drawing/2014/main" id="{D8CB119F-4AE7-F78E-32B2-7CB4745C0823}"/>
              </a:ext>
            </a:extLst>
          </p:cNvPr>
          <p:cNvSpPr/>
          <p:nvPr/>
        </p:nvSpPr>
        <p:spPr>
          <a:xfrm>
            <a:off x="4946261" y="1133893"/>
            <a:ext cx="60588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93,53%</a:t>
            </a:r>
          </a:p>
        </p:txBody>
      </p:sp>
      <p:sp>
        <p:nvSpPr>
          <p:cNvPr id="85" name="Forma Livre: Forma 84">
            <a:extLst>
              <a:ext uri="{FF2B5EF4-FFF2-40B4-BE49-F238E27FC236}">
                <a16:creationId xmlns:a16="http://schemas.microsoft.com/office/drawing/2014/main" id="{319B5706-BA8E-D4B6-8B2F-2D9BACA89C22}"/>
              </a:ext>
            </a:extLst>
          </p:cNvPr>
          <p:cNvSpPr/>
          <p:nvPr/>
        </p:nvSpPr>
        <p:spPr>
          <a:xfrm>
            <a:off x="4946260" y="1374099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86" name="Retângulo 85">
            <a:extLst>
              <a:ext uri="{FF2B5EF4-FFF2-40B4-BE49-F238E27FC236}">
                <a16:creationId xmlns:a16="http://schemas.microsoft.com/office/drawing/2014/main" id="{3646A7E0-ABB0-0CE4-85DA-9EB328AAE7BB}"/>
              </a:ext>
            </a:extLst>
          </p:cNvPr>
          <p:cNvSpPr/>
          <p:nvPr/>
        </p:nvSpPr>
        <p:spPr>
          <a:xfrm>
            <a:off x="342440" y="1391611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Plano de Ação</a:t>
            </a:r>
          </a:p>
        </p:txBody>
      </p:sp>
      <p:sp>
        <p:nvSpPr>
          <p:cNvPr id="87" name="Forma Livre: Forma 86">
            <a:extLst>
              <a:ext uri="{FF2B5EF4-FFF2-40B4-BE49-F238E27FC236}">
                <a16:creationId xmlns:a16="http://schemas.microsoft.com/office/drawing/2014/main" id="{359F8C8C-27BF-6091-28FB-04AB8F3654E9}"/>
              </a:ext>
            </a:extLst>
          </p:cNvPr>
          <p:cNvSpPr/>
          <p:nvPr/>
        </p:nvSpPr>
        <p:spPr>
          <a:xfrm>
            <a:off x="4956199" y="1384092"/>
            <a:ext cx="62136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95,88%</a:t>
            </a:r>
            <a:endParaRPr lang="pt-BR" b="1" dirty="0"/>
          </a:p>
        </p:txBody>
      </p:sp>
      <p:sp>
        <p:nvSpPr>
          <p:cNvPr id="88" name="Forma Livre: Forma 87">
            <a:extLst>
              <a:ext uri="{FF2B5EF4-FFF2-40B4-BE49-F238E27FC236}">
                <a16:creationId xmlns:a16="http://schemas.microsoft.com/office/drawing/2014/main" id="{99FC2C4D-B0F1-4259-57CA-6A5242076A88}"/>
              </a:ext>
            </a:extLst>
          </p:cNvPr>
          <p:cNvSpPr/>
          <p:nvPr/>
        </p:nvSpPr>
        <p:spPr>
          <a:xfrm>
            <a:off x="4946259" y="1554751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89" name="Forma Livre: Forma 88">
            <a:extLst>
              <a:ext uri="{FF2B5EF4-FFF2-40B4-BE49-F238E27FC236}">
                <a16:creationId xmlns:a16="http://schemas.microsoft.com/office/drawing/2014/main" id="{E41D3455-B68B-D0C7-DDEC-77C203865B90}"/>
              </a:ext>
            </a:extLst>
          </p:cNvPr>
          <p:cNvSpPr/>
          <p:nvPr/>
        </p:nvSpPr>
        <p:spPr>
          <a:xfrm>
            <a:off x="4946259" y="1561220"/>
            <a:ext cx="61056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94,30%</a:t>
            </a:r>
            <a:endParaRPr lang="pt-BR" b="1" dirty="0"/>
          </a:p>
        </p:txBody>
      </p:sp>
      <p:sp>
        <p:nvSpPr>
          <p:cNvPr id="90" name="Forma Livre: Forma 89">
            <a:extLst>
              <a:ext uri="{FF2B5EF4-FFF2-40B4-BE49-F238E27FC236}">
                <a16:creationId xmlns:a16="http://schemas.microsoft.com/office/drawing/2014/main" id="{AF6146BF-747B-BEC4-9AED-7891762D5E7B}"/>
              </a:ext>
            </a:extLst>
          </p:cNvPr>
          <p:cNvSpPr/>
          <p:nvPr/>
        </p:nvSpPr>
        <p:spPr>
          <a:xfrm>
            <a:off x="4946259" y="1757305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91" name="Forma Livre: Forma 90">
            <a:extLst>
              <a:ext uri="{FF2B5EF4-FFF2-40B4-BE49-F238E27FC236}">
                <a16:creationId xmlns:a16="http://schemas.microsoft.com/office/drawing/2014/main" id="{FBD36F2E-4443-932D-F344-B2C6FF649156}"/>
              </a:ext>
            </a:extLst>
          </p:cNvPr>
          <p:cNvSpPr/>
          <p:nvPr/>
        </p:nvSpPr>
        <p:spPr>
          <a:xfrm>
            <a:off x="4946261" y="1765119"/>
            <a:ext cx="55224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85,23%</a:t>
            </a:r>
          </a:p>
        </p:txBody>
      </p:sp>
      <p:sp>
        <p:nvSpPr>
          <p:cNvPr id="92" name="Forma Livre: Forma 91">
            <a:extLst>
              <a:ext uri="{FF2B5EF4-FFF2-40B4-BE49-F238E27FC236}">
                <a16:creationId xmlns:a16="http://schemas.microsoft.com/office/drawing/2014/main" id="{B58507A7-1D4F-033A-5D90-D834B60FCB40}"/>
              </a:ext>
            </a:extLst>
          </p:cNvPr>
          <p:cNvSpPr/>
          <p:nvPr/>
        </p:nvSpPr>
        <p:spPr>
          <a:xfrm>
            <a:off x="4946259" y="1975325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93" name="Retângulo 92">
            <a:extLst>
              <a:ext uri="{FF2B5EF4-FFF2-40B4-BE49-F238E27FC236}">
                <a16:creationId xmlns:a16="http://schemas.microsoft.com/office/drawing/2014/main" id="{0F59B630-2C3E-0200-AF84-0A1C0D6B06B7}"/>
              </a:ext>
            </a:extLst>
          </p:cNvPr>
          <p:cNvSpPr/>
          <p:nvPr/>
        </p:nvSpPr>
        <p:spPr>
          <a:xfrm>
            <a:off x="342439" y="1992837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Plano de Assistência Social</a:t>
            </a:r>
          </a:p>
        </p:txBody>
      </p:sp>
      <p:sp>
        <p:nvSpPr>
          <p:cNvPr id="94" name="Forma Livre: Forma 93">
            <a:extLst>
              <a:ext uri="{FF2B5EF4-FFF2-40B4-BE49-F238E27FC236}">
                <a16:creationId xmlns:a16="http://schemas.microsoft.com/office/drawing/2014/main" id="{91582127-DFDE-A905-7855-E67CA5E3C054}"/>
              </a:ext>
            </a:extLst>
          </p:cNvPr>
          <p:cNvSpPr/>
          <p:nvPr/>
        </p:nvSpPr>
        <p:spPr>
          <a:xfrm>
            <a:off x="4956198" y="1985318"/>
            <a:ext cx="53928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83,17%</a:t>
            </a:r>
            <a:endParaRPr lang="pt-BR" b="1" dirty="0"/>
          </a:p>
        </p:txBody>
      </p:sp>
      <p:sp>
        <p:nvSpPr>
          <p:cNvPr id="95" name="Forma Livre: Forma 94">
            <a:extLst>
              <a:ext uri="{FF2B5EF4-FFF2-40B4-BE49-F238E27FC236}">
                <a16:creationId xmlns:a16="http://schemas.microsoft.com/office/drawing/2014/main" id="{120D59D7-42CC-C0B3-A0AC-CC11E1F58FC8}"/>
              </a:ext>
            </a:extLst>
          </p:cNvPr>
          <p:cNvSpPr/>
          <p:nvPr/>
        </p:nvSpPr>
        <p:spPr>
          <a:xfrm>
            <a:off x="4946258" y="2155977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96" name="Forma Livre: Forma 95">
            <a:extLst>
              <a:ext uri="{FF2B5EF4-FFF2-40B4-BE49-F238E27FC236}">
                <a16:creationId xmlns:a16="http://schemas.microsoft.com/office/drawing/2014/main" id="{3EE0F184-0012-9D85-7A6E-3C4FC3EAEAF6}"/>
              </a:ext>
            </a:extLst>
          </p:cNvPr>
          <p:cNvSpPr/>
          <p:nvPr/>
        </p:nvSpPr>
        <p:spPr>
          <a:xfrm>
            <a:off x="4946259" y="2162446"/>
            <a:ext cx="51192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79,06%</a:t>
            </a:r>
            <a:endParaRPr lang="pt-BR" b="1" dirty="0"/>
          </a:p>
        </p:txBody>
      </p:sp>
      <p:sp>
        <p:nvSpPr>
          <p:cNvPr id="97" name="Forma Livre: Forma 96">
            <a:extLst>
              <a:ext uri="{FF2B5EF4-FFF2-40B4-BE49-F238E27FC236}">
                <a16:creationId xmlns:a16="http://schemas.microsoft.com/office/drawing/2014/main" id="{EDB98C6A-6A3A-E943-3D29-649A395147E4}"/>
              </a:ext>
            </a:extLst>
          </p:cNvPr>
          <p:cNvSpPr/>
          <p:nvPr/>
        </p:nvSpPr>
        <p:spPr>
          <a:xfrm>
            <a:off x="4946258" y="2358531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98" name="Forma Livre: Forma 97">
            <a:extLst>
              <a:ext uri="{FF2B5EF4-FFF2-40B4-BE49-F238E27FC236}">
                <a16:creationId xmlns:a16="http://schemas.microsoft.com/office/drawing/2014/main" id="{D46370C1-75CE-EF68-AA77-14458F39252A}"/>
              </a:ext>
            </a:extLst>
          </p:cNvPr>
          <p:cNvSpPr/>
          <p:nvPr/>
        </p:nvSpPr>
        <p:spPr>
          <a:xfrm>
            <a:off x="4946260" y="2366345"/>
            <a:ext cx="53136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81,94%</a:t>
            </a:r>
          </a:p>
        </p:txBody>
      </p:sp>
      <p:sp>
        <p:nvSpPr>
          <p:cNvPr id="99" name="Forma Livre: Forma 98">
            <a:extLst>
              <a:ext uri="{FF2B5EF4-FFF2-40B4-BE49-F238E27FC236}">
                <a16:creationId xmlns:a16="http://schemas.microsoft.com/office/drawing/2014/main" id="{1CFB0582-87C8-F59D-9B6A-D81B00354CE5}"/>
              </a:ext>
            </a:extLst>
          </p:cNvPr>
          <p:cNvSpPr/>
          <p:nvPr/>
        </p:nvSpPr>
        <p:spPr>
          <a:xfrm>
            <a:off x="4946259" y="2606551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00" name="Retângulo 99">
            <a:extLst>
              <a:ext uri="{FF2B5EF4-FFF2-40B4-BE49-F238E27FC236}">
                <a16:creationId xmlns:a16="http://schemas.microsoft.com/office/drawing/2014/main" id="{9C5E075F-3A89-6F54-03DD-7ABFB35BF868}"/>
              </a:ext>
            </a:extLst>
          </p:cNvPr>
          <p:cNvSpPr/>
          <p:nvPr/>
        </p:nvSpPr>
        <p:spPr>
          <a:xfrm>
            <a:off x="342439" y="2624063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Benefícios eventuais</a:t>
            </a:r>
          </a:p>
        </p:txBody>
      </p:sp>
      <p:sp>
        <p:nvSpPr>
          <p:cNvPr id="101" name="Forma Livre: Forma 100">
            <a:extLst>
              <a:ext uri="{FF2B5EF4-FFF2-40B4-BE49-F238E27FC236}">
                <a16:creationId xmlns:a16="http://schemas.microsoft.com/office/drawing/2014/main" id="{9F91307C-5600-34C7-DE7B-1542DE19ABDD}"/>
              </a:ext>
            </a:extLst>
          </p:cNvPr>
          <p:cNvSpPr/>
          <p:nvPr/>
        </p:nvSpPr>
        <p:spPr>
          <a:xfrm>
            <a:off x="4956199" y="2616544"/>
            <a:ext cx="43668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67,41%</a:t>
            </a:r>
            <a:endParaRPr lang="pt-BR" b="1" dirty="0"/>
          </a:p>
        </p:txBody>
      </p:sp>
      <p:sp>
        <p:nvSpPr>
          <p:cNvPr id="102" name="Forma Livre: Forma 101">
            <a:extLst>
              <a:ext uri="{FF2B5EF4-FFF2-40B4-BE49-F238E27FC236}">
                <a16:creationId xmlns:a16="http://schemas.microsoft.com/office/drawing/2014/main" id="{71ED3B2F-DB35-F551-C672-20678EA64018}"/>
              </a:ext>
            </a:extLst>
          </p:cNvPr>
          <p:cNvSpPr/>
          <p:nvPr/>
        </p:nvSpPr>
        <p:spPr>
          <a:xfrm>
            <a:off x="4946258" y="2787203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03" name="Forma Livre: Forma 102">
            <a:extLst>
              <a:ext uri="{FF2B5EF4-FFF2-40B4-BE49-F238E27FC236}">
                <a16:creationId xmlns:a16="http://schemas.microsoft.com/office/drawing/2014/main" id="{4E215851-300D-6576-ACE2-742E117B55B3}"/>
              </a:ext>
            </a:extLst>
          </p:cNvPr>
          <p:cNvSpPr/>
          <p:nvPr/>
        </p:nvSpPr>
        <p:spPr>
          <a:xfrm>
            <a:off x="4946259" y="2793672"/>
            <a:ext cx="50040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77,22%</a:t>
            </a:r>
            <a:endParaRPr lang="pt-BR" b="1" dirty="0"/>
          </a:p>
        </p:txBody>
      </p:sp>
      <p:sp>
        <p:nvSpPr>
          <p:cNvPr id="104" name="Forma Livre: Forma 103">
            <a:extLst>
              <a:ext uri="{FF2B5EF4-FFF2-40B4-BE49-F238E27FC236}">
                <a16:creationId xmlns:a16="http://schemas.microsoft.com/office/drawing/2014/main" id="{74C46E47-0CA2-E3F9-C5BD-681B0D2E7DD8}"/>
              </a:ext>
            </a:extLst>
          </p:cNvPr>
          <p:cNvSpPr/>
          <p:nvPr/>
        </p:nvSpPr>
        <p:spPr>
          <a:xfrm>
            <a:off x="4946258" y="2989757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05" name="Forma Livre: Forma 104">
            <a:extLst>
              <a:ext uri="{FF2B5EF4-FFF2-40B4-BE49-F238E27FC236}">
                <a16:creationId xmlns:a16="http://schemas.microsoft.com/office/drawing/2014/main" id="{7A5612D5-A14D-6B57-C433-43F47EF10804}"/>
              </a:ext>
            </a:extLst>
          </p:cNvPr>
          <p:cNvSpPr/>
          <p:nvPr/>
        </p:nvSpPr>
        <p:spPr>
          <a:xfrm>
            <a:off x="4946260" y="2997571"/>
            <a:ext cx="52740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81,42%</a:t>
            </a:r>
          </a:p>
        </p:txBody>
      </p:sp>
      <p:sp>
        <p:nvSpPr>
          <p:cNvPr id="106" name="Forma Livre: Forma 105">
            <a:extLst>
              <a:ext uri="{FF2B5EF4-FFF2-40B4-BE49-F238E27FC236}">
                <a16:creationId xmlns:a16="http://schemas.microsoft.com/office/drawing/2014/main" id="{38D18CB3-5341-61B8-5EBE-4E4DA275DBAB}"/>
              </a:ext>
            </a:extLst>
          </p:cNvPr>
          <p:cNvSpPr/>
          <p:nvPr/>
        </p:nvSpPr>
        <p:spPr>
          <a:xfrm>
            <a:off x="4946258" y="3222576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07" name="Retângulo 106">
            <a:extLst>
              <a:ext uri="{FF2B5EF4-FFF2-40B4-BE49-F238E27FC236}">
                <a16:creationId xmlns:a16="http://schemas.microsoft.com/office/drawing/2014/main" id="{27E19CE7-6554-ABCF-1097-0507C85FE320}"/>
              </a:ext>
            </a:extLst>
          </p:cNvPr>
          <p:cNvSpPr/>
          <p:nvPr/>
        </p:nvSpPr>
        <p:spPr>
          <a:xfrm>
            <a:off x="342438" y="3240088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Deliberações da(s) Conferência(s)</a:t>
            </a:r>
          </a:p>
        </p:txBody>
      </p:sp>
      <p:sp>
        <p:nvSpPr>
          <p:cNvPr id="108" name="Forma Livre: Forma 107">
            <a:extLst>
              <a:ext uri="{FF2B5EF4-FFF2-40B4-BE49-F238E27FC236}">
                <a16:creationId xmlns:a16="http://schemas.microsoft.com/office/drawing/2014/main" id="{C6583AC1-9094-68EF-BACB-81514C1188B7}"/>
              </a:ext>
            </a:extLst>
          </p:cNvPr>
          <p:cNvSpPr/>
          <p:nvPr/>
        </p:nvSpPr>
        <p:spPr>
          <a:xfrm>
            <a:off x="4956198" y="3232569"/>
            <a:ext cx="52236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80,58%</a:t>
            </a:r>
            <a:endParaRPr lang="pt-BR" b="1" dirty="0"/>
          </a:p>
        </p:txBody>
      </p:sp>
      <p:sp>
        <p:nvSpPr>
          <p:cNvPr id="109" name="Forma Livre: Forma 108">
            <a:extLst>
              <a:ext uri="{FF2B5EF4-FFF2-40B4-BE49-F238E27FC236}">
                <a16:creationId xmlns:a16="http://schemas.microsoft.com/office/drawing/2014/main" id="{A868CFEE-3225-88B3-13A6-CBEF568C4DC3}"/>
              </a:ext>
            </a:extLst>
          </p:cNvPr>
          <p:cNvSpPr/>
          <p:nvPr/>
        </p:nvSpPr>
        <p:spPr>
          <a:xfrm>
            <a:off x="4946257" y="3403228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0" name="Forma Livre: Forma 109">
            <a:extLst>
              <a:ext uri="{FF2B5EF4-FFF2-40B4-BE49-F238E27FC236}">
                <a16:creationId xmlns:a16="http://schemas.microsoft.com/office/drawing/2014/main" id="{794CCB0B-68FD-725C-338B-A71B7A33FDC2}"/>
              </a:ext>
            </a:extLst>
          </p:cNvPr>
          <p:cNvSpPr/>
          <p:nvPr/>
        </p:nvSpPr>
        <p:spPr>
          <a:xfrm>
            <a:off x="4946258" y="3409697"/>
            <a:ext cx="52488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80,95%</a:t>
            </a:r>
            <a:endParaRPr lang="pt-BR" b="1" dirty="0"/>
          </a:p>
        </p:txBody>
      </p:sp>
      <p:sp>
        <p:nvSpPr>
          <p:cNvPr id="111" name="Forma Livre: Forma 110">
            <a:extLst>
              <a:ext uri="{FF2B5EF4-FFF2-40B4-BE49-F238E27FC236}">
                <a16:creationId xmlns:a16="http://schemas.microsoft.com/office/drawing/2014/main" id="{3D9017A3-75B8-AFE6-5C81-267B0F67CB61}"/>
              </a:ext>
            </a:extLst>
          </p:cNvPr>
          <p:cNvSpPr/>
          <p:nvPr/>
        </p:nvSpPr>
        <p:spPr>
          <a:xfrm>
            <a:off x="4946257" y="3605782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2" name="Forma Livre: Forma 111">
            <a:extLst>
              <a:ext uri="{FF2B5EF4-FFF2-40B4-BE49-F238E27FC236}">
                <a16:creationId xmlns:a16="http://schemas.microsoft.com/office/drawing/2014/main" id="{49D11C77-8F76-90D9-AF37-69EF60FF6A3E}"/>
              </a:ext>
            </a:extLst>
          </p:cNvPr>
          <p:cNvSpPr/>
          <p:nvPr/>
        </p:nvSpPr>
        <p:spPr>
          <a:xfrm>
            <a:off x="4946259" y="3613596"/>
            <a:ext cx="47304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72,60%</a:t>
            </a:r>
          </a:p>
        </p:txBody>
      </p:sp>
      <p:sp>
        <p:nvSpPr>
          <p:cNvPr id="113" name="Forma Livre: Forma 112">
            <a:extLst>
              <a:ext uri="{FF2B5EF4-FFF2-40B4-BE49-F238E27FC236}">
                <a16:creationId xmlns:a16="http://schemas.microsoft.com/office/drawing/2014/main" id="{0AACCEBD-7DC9-2303-3CD0-C39AAFD35A43}"/>
              </a:ext>
            </a:extLst>
          </p:cNvPr>
          <p:cNvSpPr/>
          <p:nvPr/>
        </p:nvSpPr>
        <p:spPr>
          <a:xfrm>
            <a:off x="4946258" y="3853802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4" name="Retângulo 113">
            <a:extLst>
              <a:ext uri="{FF2B5EF4-FFF2-40B4-BE49-F238E27FC236}">
                <a16:creationId xmlns:a16="http://schemas.microsoft.com/office/drawing/2014/main" id="{AE094861-9BE6-8BC0-6AAC-4D1685579710}"/>
              </a:ext>
            </a:extLst>
          </p:cNvPr>
          <p:cNvSpPr/>
          <p:nvPr/>
        </p:nvSpPr>
        <p:spPr>
          <a:xfrm>
            <a:off x="342438" y="3871314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Acompanhamento do Programa Bolsa Família</a:t>
            </a:r>
          </a:p>
        </p:txBody>
      </p:sp>
      <p:sp>
        <p:nvSpPr>
          <p:cNvPr id="115" name="Forma Livre: Forma 114">
            <a:extLst>
              <a:ext uri="{FF2B5EF4-FFF2-40B4-BE49-F238E27FC236}">
                <a16:creationId xmlns:a16="http://schemas.microsoft.com/office/drawing/2014/main" id="{D06E42CA-0661-D8F8-D215-9DEC4A63018C}"/>
              </a:ext>
            </a:extLst>
          </p:cNvPr>
          <p:cNvSpPr/>
          <p:nvPr/>
        </p:nvSpPr>
        <p:spPr>
          <a:xfrm>
            <a:off x="4956198" y="3863795"/>
            <a:ext cx="49284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76,05%</a:t>
            </a:r>
            <a:endParaRPr lang="pt-BR" b="1" dirty="0"/>
          </a:p>
        </p:txBody>
      </p:sp>
      <p:sp>
        <p:nvSpPr>
          <p:cNvPr id="116" name="Forma Livre: Forma 115">
            <a:extLst>
              <a:ext uri="{FF2B5EF4-FFF2-40B4-BE49-F238E27FC236}">
                <a16:creationId xmlns:a16="http://schemas.microsoft.com/office/drawing/2014/main" id="{B6E13B0D-2B98-D664-3929-A4EFD9F8AA7A}"/>
              </a:ext>
            </a:extLst>
          </p:cNvPr>
          <p:cNvSpPr/>
          <p:nvPr/>
        </p:nvSpPr>
        <p:spPr>
          <a:xfrm>
            <a:off x="4946257" y="4034454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7" name="Forma Livre: Forma 116">
            <a:extLst>
              <a:ext uri="{FF2B5EF4-FFF2-40B4-BE49-F238E27FC236}">
                <a16:creationId xmlns:a16="http://schemas.microsoft.com/office/drawing/2014/main" id="{2D803DBC-60F5-EC0B-0F2D-75CE6EA73846}"/>
              </a:ext>
            </a:extLst>
          </p:cNvPr>
          <p:cNvSpPr/>
          <p:nvPr/>
        </p:nvSpPr>
        <p:spPr>
          <a:xfrm>
            <a:off x="4946258" y="4040923"/>
            <a:ext cx="53136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81,65%</a:t>
            </a:r>
            <a:endParaRPr lang="pt-BR" b="1" dirty="0"/>
          </a:p>
        </p:txBody>
      </p:sp>
      <p:sp>
        <p:nvSpPr>
          <p:cNvPr id="118" name="Forma Livre: Forma 117">
            <a:extLst>
              <a:ext uri="{FF2B5EF4-FFF2-40B4-BE49-F238E27FC236}">
                <a16:creationId xmlns:a16="http://schemas.microsoft.com/office/drawing/2014/main" id="{145474D0-4BEC-A6E4-7D8C-34B1CE28B8FF}"/>
              </a:ext>
            </a:extLst>
          </p:cNvPr>
          <p:cNvSpPr/>
          <p:nvPr/>
        </p:nvSpPr>
        <p:spPr>
          <a:xfrm>
            <a:off x="4946257" y="4237008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9" name="Forma Livre: Forma 118">
            <a:extLst>
              <a:ext uri="{FF2B5EF4-FFF2-40B4-BE49-F238E27FC236}">
                <a16:creationId xmlns:a16="http://schemas.microsoft.com/office/drawing/2014/main" id="{3C548DA7-886B-3908-A2B4-99382C6956A5}"/>
              </a:ext>
            </a:extLst>
          </p:cNvPr>
          <p:cNvSpPr/>
          <p:nvPr/>
        </p:nvSpPr>
        <p:spPr>
          <a:xfrm>
            <a:off x="4946259" y="4244822"/>
            <a:ext cx="45036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69,47%</a:t>
            </a:r>
          </a:p>
        </p:txBody>
      </p:sp>
      <p:sp>
        <p:nvSpPr>
          <p:cNvPr id="120" name="Forma Livre: Forma 119">
            <a:extLst>
              <a:ext uri="{FF2B5EF4-FFF2-40B4-BE49-F238E27FC236}">
                <a16:creationId xmlns:a16="http://schemas.microsoft.com/office/drawing/2014/main" id="{E5B90405-524F-CB11-A52F-AFE946ECC9E6}"/>
              </a:ext>
            </a:extLst>
          </p:cNvPr>
          <p:cNvSpPr/>
          <p:nvPr/>
        </p:nvSpPr>
        <p:spPr>
          <a:xfrm>
            <a:off x="4946257" y="4483603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21" name="Retângulo 120">
            <a:extLst>
              <a:ext uri="{FF2B5EF4-FFF2-40B4-BE49-F238E27FC236}">
                <a16:creationId xmlns:a16="http://schemas.microsoft.com/office/drawing/2014/main" id="{51FAE57A-28C1-394A-930A-D1CAF3BBC60B}"/>
              </a:ext>
            </a:extLst>
          </p:cNvPr>
          <p:cNvSpPr/>
          <p:nvPr/>
        </p:nvSpPr>
        <p:spPr>
          <a:xfrm>
            <a:off x="342437" y="4501115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Planejamento das atividades do conselho</a:t>
            </a:r>
          </a:p>
        </p:txBody>
      </p:sp>
      <p:sp>
        <p:nvSpPr>
          <p:cNvPr id="122" name="Forma Livre: Forma 121">
            <a:extLst>
              <a:ext uri="{FF2B5EF4-FFF2-40B4-BE49-F238E27FC236}">
                <a16:creationId xmlns:a16="http://schemas.microsoft.com/office/drawing/2014/main" id="{4EC16870-5B28-824E-B37E-5FD6EE8E5B6E}"/>
              </a:ext>
            </a:extLst>
          </p:cNvPr>
          <p:cNvSpPr/>
          <p:nvPr/>
        </p:nvSpPr>
        <p:spPr>
          <a:xfrm>
            <a:off x="4956197" y="4493596"/>
            <a:ext cx="45756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70,57%</a:t>
            </a:r>
            <a:endParaRPr lang="pt-BR" b="1" dirty="0"/>
          </a:p>
        </p:txBody>
      </p:sp>
      <p:sp>
        <p:nvSpPr>
          <p:cNvPr id="123" name="Forma Livre: Forma 122">
            <a:extLst>
              <a:ext uri="{FF2B5EF4-FFF2-40B4-BE49-F238E27FC236}">
                <a16:creationId xmlns:a16="http://schemas.microsoft.com/office/drawing/2014/main" id="{5E11D9A4-D493-AF1C-8FB5-43A5B731C424}"/>
              </a:ext>
            </a:extLst>
          </p:cNvPr>
          <p:cNvSpPr/>
          <p:nvPr/>
        </p:nvSpPr>
        <p:spPr>
          <a:xfrm>
            <a:off x="4946256" y="4664255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24" name="Forma Livre: Forma 123">
            <a:extLst>
              <a:ext uri="{FF2B5EF4-FFF2-40B4-BE49-F238E27FC236}">
                <a16:creationId xmlns:a16="http://schemas.microsoft.com/office/drawing/2014/main" id="{0065368B-7B09-3FD1-20D4-12958F1712F9}"/>
              </a:ext>
            </a:extLst>
          </p:cNvPr>
          <p:cNvSpPr/>
          <p:nvPr/>
        </p:nvSpPr>
        <p:spPr>
          <a:xfrm>
            <a:off x="4946257" y="4670724"/>
            <a:ext cx="49500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76,46%</a:t>
            </a:r>
            <a:endParaRPr lang="pt-BR" b="1" dirty="0"/>
          </a:p>
        </p:txBody>
      </p:sp>
      <p:sp>
        <p:nvSpPr>
          <p:cNvPr id="125" name="Forma Livre: Forma 124">
            <a:extLst>
              <a:ext uri="{FF2B5EF4-FFF2-40B4-BE49-F238E27FC236}">
                <a16:creationId xmlns:a16="http://schemas.microsoft.com/office/drawing/2014/main" id="{70052F6A-28C6-CDB4-0EE5-8EBF4505918B}"/>
              </a:ext>
            </a:extLst>
          </p:cNvPr>
          <p:cNvSpPr/>
          <p:nvPr/>
        </p:nvSpPr>
        <p:spPr>
          <a:xfrm>
            <a:off x="4946256" y="4857284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26" name="Forma Livre: Forma 125">
            <a:extLst>
              <a:ext uri="{FF2B5EF4-FFF2-40B4-BE49-F238E27FC236}">
                <a16:creationId xmlns:a16="http://schemas.microsoft.com/office/drawing/2014/main" id="{CB1DAFA4-584D-6E05-E897-29046F0B9710}"/>
              </a:ext>
            </a:extLst>
          </p:cNvPr>
          <p:cNvSpPr/>
          <p:nvPr/>
        </p:nvSpPr>
        <p:spPr>
          <a:xfrm>
            <a:off x="4946258" y="4865098"/>
            <a:ext cx="43596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67,35%</a:t>
            </a:r>
          </a:p>
        </p:txBody>
      </p:sp>
      <p:sp>
        <p:nvSpPr>
          <p:cNvPr id="127" name="Forma Livre: Forma 126">
            <a:extLst>
              <a:ext uri="{FF2B5EF4-FFF2-40B4-BE49-F238E27FC236}">
                <a16:creationId xmlns:a16="http://schemas.microsoft.com/office/drawing/2014/main" id="{09070CD7-A0BF-948B-D68A-BC9D4F4984C4}"/>
              </a:ext>
            </a:extLst>
          </p:cNvPr>
          <p:cNvSpPr/>
          <p:nvPr/>
        </p:nvSpPr>
        <p:spPr>
          <a:xfrm>
            <a:off x="4946257" y="5114829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28" name="Retângulo 127">
            <a:extLst>
              <a:ext uri="{FF2B5EF4-FFF2-40B4-BE49-F238E27FC236}">
                <a16:creationId xmlns:a16="http://schemas.microsoft.com/office/drawing/2014/main" id="{4F6EF336-D389-277C-5E40-98AFA4A90E60}"/>
              </a:ext>
            </a:extLst>
          </p:cNvPr>
          <p:cNvSpPr/>
          <p:nvPr/>
        </p:nvSpPr>
        <p:spPr>
          <a:xfrm>
            <a:off x="342437" y="5132341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Plano Plurianual (PPA), Lei de Diretrizes Orçamentárias (LDO) e/ou Lei de Orçamento Anual (LOA)</a:t>
            </a:r>
          </a:p>
        </p:txBody>
      </p:sp>
      <p:sp>
        <p:nvSpPr>
          <p:cNvPr id="129" name="Forma Livre: Forma 128">
            <a:extLst>
              <a:ext uri="{FF2B5EF4-FFF2-40B4-BE49-F238E27FC236}">
                <a16:creationId xmlns:a16="http://schemas.microsoft.com/office/drawing/2014/main" id="{E1BA41D4-C182-91C3-BA54-6F6CEC21AF45}"/>
              </a:ext>
            </a:extLst>
          </p:cNvPr>
          <p:cNvSpPr/>
          <p:nvPr/>
        </p:nvSpPr>
        <p:spPr>
          <a:xfrm>
            <a:off x="4956197" y="5124822"/>
            <a:ext cx="40644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62,63%</a:t>
            </a:r>
            <a:endParaRPr lang="pt-BR" b="1" dirty="0"/>
          </a:p>
        </p:txBody>
      </p:sp>
      <p:sp>
        <p:nvSpPr>
          <p:cNvPr id="130" name="Forma Livre: Forma 129">
            <a:extLst>
              <a:ext uri="{FF2B5EF4-FFF2-40B4-BE49-F238E27FC236}">
                <a16:creationId xmlns:a16="http://schemas.microsoft.com/office/drawing/2014/main" id="{6FAFDC6F-2D43-0AF7-CBCC-5FFED3A2C720}"/>
              </a:ext>
            </a:extLst>
          </p:cNvPr>
          <p:cNvSpPr/>
          <p:nvPr/>
        </p:nvSpPr>
        <p:spPr>
          <a:xfrm>
            <a:off x="4946256" y="5295481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31" name="Forma Livre: Forma 130">
            <a:extLst>
              <a:ext uri="{FF2B5EF4-FFF2-40B4-BE49-F238E27FC236}">
                <a16:creationId xmlns:a16="http://schemas.microsoft.com/office/drawing/2014/main" id="{92CE54FE-782E-12BB-D808-92236E909321}"/>
              </a:ext>
            </a:extLst>
          </p:cNvPr>
          <p:cNvSpPr/>
          <p:nvPr/>
        </p:nvSpPr>
        <p:spPr>
          <a:xfrm>
            <a:off x="4946257" y="5301950"/>
            <a:ext cx="41652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64,32%</a:t>
            </a:r>
            <a:endParaRPr lang="pt-BR" b="1" dirty="0"/>
          </a:p>
        </p:txBody>
      </p:sp>
      <p:sp>
        <p:nvSpPr>
          <p:cNvPr id="132" name="Forma Livre: Forma 131">
            <a:extLst>
              <a:ext uri="{FF2B5EF4-FFF2-40B4-BE49-F238E27FC236}">
                <a16:creationId xmlns:a16="http://schemas.microsoft.com/office/drawing/2014/main" id="{DA7351BF-D51D-DF86-A2AA-3FF8223A83A3}"/>
              </a:ext>
            </a:extLst>
          </p:cNvPr>
          <p:cNvSpPr/>
          <p:nvPr/>
        </p:nvSpPr>
        <p:spPr>
          <a:xfrm>
            <a:off x="4946256" y="5498035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33" name="Forma Livre: Forma 132">
            <a:extLst>
              <a:ext uri="{FF2B5EF4-FFF2-40B4-BE49-F238E27FC236}">
                <a16:creationId xmlns:a16="http://schemas.microsoft.com/office/drawing/2014/main" id="{C759CD0C-D32C-E190-6F87-8FEBA277A3DF}"/>
              </a:ext>
            </a:extLst>
          </p:cNvPr>
          <p:cNvSpPr/>
          <p:nvPr/>
        </p:nvSpPr>
        <p:spPr>
          <a:xfrm>
            <a:off x="4946258" y="5505849"/>
            <a:ext cx="41076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63,39%</a:t>
            </a:r>
          </a:p>
        </p:txBody>
      </p:sp>
      <p:sp>
        <p:nvSpPr>
          <p:cNvPr id="141" name="Forma Livre: Forma 140">
            <a:extLst>
              <a:ext uri="{FF2B5EF4-FFF2-40B4-BE49-F238E27FC236}">
                <a16:creationId xmlns:a16="http://schemas.microsoft.com/office/drawing/2014/main" id="{004FD1F8-DFE2-1689-2B83-A15835BAAA79}"/>
              </a:ext>
            </a:extLst>
          </p:cNvPr>
          <p:cNvSpPr/>
          <p:nvPr/>
        </p:nvSpPr>
        <p:spPr>
          <a:xfrm>
            <a:off x="4946257" y="5743442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42" name="Retângulo 141">
            <a:extLst>
              <a:ext uri="{FF2B5EF4-FFF2-40B4-BE49-F238E27FC236}">
                <a16:creationId xmlns:a16="http://schemas.microsoft.com/office/drawing/2014/main" id="{C315C329-3537-B806-15FC-B236E2238DC0}"/>
              </a:ext>
            </a:extLst>
          </p:cNvPr>
          <p:cNvSpPr/>
          <p:nvPr/>
        </p:nvSpPr>
        <p:spPr>
          <a:xfrm>
            <a:off x="342437" y="5760954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Acompanhamento do Benefício de Prestação Continuada</a:t>
            </a:r>
          </a:p>
        </p:txBody>
      </p:sp>
      <p:sp>
        <p:nvSpPr>
          <p:cNvPr id="143" name="Forma Livre: Forma 142">
            <a:extLst>
              <a:ext uri="{FF2B5EF4-FFF2-40B4-BE49-F238E27FC236}">
                <a16:creationId xmlns:a16="http://schemas.microsoft.com/office/drawing/2014/main" id="{C5988274-E96F-EF65-B842-576C2D460C85}"/>
              </a:ext>
            </a:extLst>
          </p:cNvPr>
          <p:cNvSpPr/>
          <p:nvPr/>
        </p:nvSpPr>
        <p:spPr>
          <a:xfrm>
            <a:off x="4956197" y="5753435"/>
            <a:ext cx="30132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46,46%</a:t>
            </a:r>
            <a:endParaRPr lang="pt-BR" b="1" dirty="0"/>
          </a:p>
        </p:txBody>
      </p:sp>
      <p:sp>
        <p:nvSpPr>
          <p:cNvPr id="144" name="Forma Livre: Forma 143">
            <a:extLst>
              <a:ext uri="{FF2B5EF4-FFF2-40B4-BE49-F238E27FC236}">
                <a16:creationId xmlns:a16="http://schemas.microsoft.com/office/drawing/2014/main" id="{D3C81E85-3DFC-6EB7-3C10-CD1379C33020}"/>
              </a:ext>
            </a:extLst>
          </p:cNvPr>
          <p:cNvSpPr/>
          <p:nvPr/>
        </p:nvSpPr>
        <p:spPr>
          <a:xfrm>
            <a:off x="4946256" y="5924094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45" name="Forma Livre: Forma 144">
            <a:extLst>
              <a:ext uri="{FF2B5EF4-FFF2-40B4-BE49-F238E27FC236}">
                <a16:creationId xmlns:a16="http://schemas.microsoft.com/office/drawing/2014/main" id="{32766362-3DF1-D31A-CFF4-0B7F5AE8BE91}"/>
              </a:ext>
            </a:extLst>
          </p:cNvPr>
          <p:cNvSpPr/>
          <p:nvPr/>
        </p:nvSpPr>
        <p:spPr>
          <a:xfrm>
            <a:off x="4946257" y="5930563"/>
            <a:ext cx="41472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64,01%</a:t>
            </a:r>
            <a:endParaRPr lang="pt-BR" b="1" dirty="0"/>
          </a:p>
        </p:txBody>
      </p:sp>
      <p:sp>
        <p:nvSpPr>
          <p:cNvPr id="146" name="Forma Livre: Forma 145">
            <a:extLst>
              <a:ext uri="{FF2B5EF4-FFF2-40B4-BE49-F238E27FC236}">
                <a16:creationId xmlns:a16="http://schemas.microsoft.com/office/drawing/2014/main" id="{4FD4A61B-24FC-A1F2-9B98-93132E66ECFE}"/>
              </a:ext>
            </a:extLst>
          </p:cNvPr>
          <p:cNvSpPr/>
          <p:nvPr/>
        </p:nvSpPr>
        <p:spPr>
          <a:xfrm>
            <a:off x="4946256" y="6126648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47" name="Forma Livre: Forma 146">
            <a:extLst>
              <a:ext uri="{FF2B5EF4-FFF2-40B4-BE49-F238E27FC236}">
                <a16:creationId xmlns:a16="http://schemas.microsoft.com/office/drawing/2014/main" id="{F986B33E-B2CD-AC23-1DE2-DAF14A494E4F}"/>
              </a:ext>
            </a:extLst>
          </p:cNvPr>
          <p:cNvSpPr/>
          <p:nvPr/>
        </p:nvSpPr>
        <p:spPr>
          <a:xfrm>
            <a:off x="4946258" y="6134462"/>
            <a:ext cx="33840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52,18%</a:t>
            </a:r>
          </a:p>
        </p:txBody>
      </p:sp>
      <p:sp>
        <p:nvSpPr>
          <p:cNvPr id="148" name="CaixaDeTexto 147">
            <a:extLst>
              <a:ext uri="{FF2B5EF4-FFF2-40B4-BE49-F238E27FC236}">
                <a16:creationId xmlns:a16="http://schemas.microsoft.com/office/drawing/2014/main" id="{1B61C851-6956-55C7-C890-51C7F1AEF44F}"/>
              </a:ext>
            </a:extLst>
          </p:cNvPr>
          <p:cNvSpPr txBox="1"/>
          <p:nvPr/>
        </p:nvSpPr>
        <p:spPr>
          <a:xfrm>
            <a:off x="0" y="11018"/>
            <a:ext cx="1163319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/>
              <a:t>PERCENTUAL DE TEMAS DISCUTIDOS PELOS CONSELHOS </a:t>
            </a:r>
            <a:r>
              <a:rPr lang="pt-BR" sz="2300" b="1" u="sng" dirty="0"/>
              <a:t>MUNICIPAIS</a:t>
            </a:r>
            <a:r>
              <a:rPr lang="pt-BR" sz="2300" b="1" dirty="0"/>
              <a:t> DE ASSISTÊNCIA SOCIAL</a:t>
            </a:r>
          </a:p>
        </p:txBody>
      </p:sp>
      <p:sp>
        <p:nvSpPr>
          <p:cNvPr id="155" name="Retângulo 154">
            <a:extLst>
              <a:ext uri="{FF2B5EF4-FFF2-40B4-BE49-F238E27FC236}">
                <a16:creationId xmlns:a16="http://schemas.microsoft.com/office/drawing/2014/main" id="{95637E7E-8447-04F8-6BD4-9D92C9E5039E}"/>
              </a:ext>
            </a:extLst>
          </p:cNvPr>
          <p:cNvSpPr>
            <a:spLocks/>
          </p:cNvSpPr>
          <p:nvPr/>
        </p:nvSpPr>
        <p:spPr>
          <a:xfrm>
            <a:off x="5676236" y="6529407"/>
            <a:ext cx="180000" cy="180000"/>
          </a:xfrm>
          <a:prstGeom prst="rect">
            <a:avLst/>
          </a:pr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156" name="Retângulo 155">
            <a:extLst>
              <a:ext uri="{FF2B5EF4-FFF2-40B4-BE49-F238E27FC236}">
                <a16:creationId xmlns:a16="http://schemas.microsoft.com/office/drawing/2014/main" id="{5699423D-AC9F-7924-1B2E-D3BEACC97358}"/>
              </a:ext>
            </a:extLst>
          </p:cNvPr>
          <p:cNvSpPr>
            <a:spLocks/>
          </p:cNvSpPr>
          <p:nvPr/>
        </p:nvSpPr>
        <p:spPr>
          <a:xfrm>
            <a:off x="5782125" y="6543786"/>
            <a:ext cx="574545" cy="188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2018</a:t>
            </a:r>
          </a:p>
        </p:txBody>
      </p:sp>
      <p:sp>
        <p:nvSpPr>
          <p:cNvPr id="157" name="Retângulo 156">
            <a:extLst>
              <a:ext uri="{FF2B5EF4-FFF2-40B4-BE49-F238E27FC236}">
                <a16:creationId xmlns:a16="http://schemas.microsoft.com/office/drawing/2014/main" id="{0F118812-67BF-6884-FC13-7FB4261D1460}"/>
              </a:ext>
            </a:extLst>
          </p:cNvPr>
          <p:cNvSpPr>
            <a:spLocks/>
          </p:cNvSpPr>
          <p:nvPr/>
        </p:nvSpPr>
        <p:spPr>
          <a:xfrm>
            <a:off x="4956197" y="6527175"/>
            <a:ext cx="180000" cy="180000"/>
          </a:xfrm>
          <a:prstGeom prst="rect">
            <a:avLst/>
          </a:pr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158" name="Retângulo 157">
            <a:extLst>
              <a:ext uri="{FF2B5EF4-FFF2-40B4-BE49-F238E27FC236}">
                <a16:creationId xmlns:a16="http://schemas.microsoft.com/office/drawing/2014/main" id="{1BD65C35-0D47-469D-9BC4-2650BC60A803}"/>
              </a:ext>
            </a:extLst>
          </p:cNvPr>
          <p:cNvSpPr>
            <a:spLocks/>
          </p:cNvSpPr>
          <p:nvPr/>
        </p:nvSpPr>
        <p:spPr>
          <a:xfrm>
            <a:off x="5062086" y="6517156"/>
            <a:ext cx="574545" cy="188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sp>
        <p:nvSpPr>
          <p:cNvPr id="159" name="Retângulo 158">
            <a:extLst>
              <a:ext uri="{FF2B5EF4-FFF2-40B4-BE49-F238E27FC236}">
                <a16:creationId xmlns:a16="http://schemas.microsoft.com/office/drawing/2014/main" id="{5C5337E1-B04B-0D4C-4659-24E868075B9A}"/>
              </a:ext>
            </a:extLst>
          </p:cNvPr>
          <p:cNvSpPr>
            <a:spLocks/>
          </p:cNvSpPr>
          <p:nvPr/>
        </p:nvSpPr>
        <p:spPr>
          <a:xfrm>
            <a:off x="6331277" y="6525256"/>
            <a:ext cx="180000" cy="180000"/>
          </a:xfrm>
          <a:prstGeom prst="rect">
            <a:avLst/>
          </a:pr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160" name="Retângulo 159">
            <a:extLst>
              <a:ext uri="{FF2B5EF4-FFF2-40B4-BE49-F238E27FC236}">
                <a16:creationId xmlns:a16="http://schemas.microsoft.com/office/drawing/2014/main" id="{EB967AA4-5F6D-BF0C-2622-86B981A393F7}"/>
              </a:ext>
            </a:extLst>
          </p:cNvPr>
          <p:cNvSpPr>
            <a:spLocks/>
          </p:cNvSpPr>
          <p:nvPr/>
        </p:nvSpPr>
        <p:spPr>
          <a:xfrm>
            <a:off x="6443780" y="6525255"/>
            <a:ext cx="574545" cy="188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2022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A0486B8-E513-DAF9-1725-659242A753AE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288441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49" grpId="0" animBg="1"/>
      <p:bldP spid="53" grpId="0" animBg="1"/>
      <p:bldP spid="48" grpId="0" animBg="1"/>
      <p:bldP spid="5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/>
      <p:bldP spid="155" grpId="0" animBg="1"/>
      <p:bldP spid="156" grpId="0"/>
      <p:bldP spid="157" grpId="0" animBg="1"/>
      <p:bldP spid="158" grpId="0"/>
      <p:bldP spid="159" grpId="0" animBg="1"/>
      <p:bldP spid="1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9EE4A4-A96A-8D83-7EBD-39E6472247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7766849-0A22-66F2-FC30-463CAACCBA9E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7954A85-7D46-1BB6-F928-03317360CE01}"/>
              </a:ext>
            </a:extLst>
          </p:cNvPr>
          <p:cNvSpPr txBox="1"/>
          <p:nvPr/>
        </p:nvSpPr>
        <p:spPr>
          <a:xfrm>
            <a:off x="1214990" y="95250"/>
            <a:ext cx="953414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300" b="1" dirty="0"/>
              <a:t>PERCENTUAL DE CONSELHO </a:t>
            </a:r>
            <a:r>
              <a:rPr lang="pt-BR" sz="2300" b="1" u="sng" dirty="0"/>
              <a:t>MUNICIPAL</a:t>
            </a:r>
            <a:r>
              <a:rPr lang="pt-BR" sz="2300" b="1" dirty="0"/>
              <a:t> QUE  APROVOU EM RESOLUÇÃO OS </a:t>
            </a:r>
          </a:p>
          <a:p>
            <a:pPr algn="ctr"/>
            <a:r>
              <a:rPr lang="pt-BR" sz="2300" b="1" dirty="0"/>
              <a:t>CRITÉRIOS E PRAZOS PARA ACESSO AOS BENEFÍCIOS EVENTUAIS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A444243-8C15-2F3E-C99C-BA7939560602}"/>
              </a:ext>
            </a:extLst>
          </p:cNvPr>
          <p:cNvGraphicFramePr/>
          <p:nvPr/>
        </p:nvGraphicFramePr>
        <p:xfrm>
          <a:off x="581114" y="868846"/>
          <a:ext cx="11007912" cy="5669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CBDA79EE-B27A-65E5-83F4-E18899C7714A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44349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D361A584-D21C-FD0B-5467-98BCF29A56A3}"/>
              </a:ext>
            </a:extLst>
          </p:cNvPr>
          <p:cNvSpPr txBox="1"/>
          <p:nvPr/>
        </p:nvSpPr>
        <p:spPr>
          <a:xfrm>
            <a:off x="3416200" y="144964"/>
            <a:ext cx="5286575" cy="584775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RESOLUÇÃO CNAS nº 99/2023</a:t>
            </a:r>
          </a:p>
        </p:txBody>
      </p:sp>
      <p:sp>
        <p:nvSpPr>
          <p:cNvPr id="140" name="CaixaDeTexto 139">
            <a:extLst>
              <a:ext uri="{FF2B5EF4-FFF2-40B4-BE49-F238E27FC236}">
                <a16:creationId xmlns:a16="http://schemas.microsoft.com/office/drawing/2014/main" id="{061E0081-5F16-26EB-BD19-F88F2A770ED8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142" name="CaixaDeTexto 141">
            <a:extLst>
              <a:ext uri="{FF2B5EF4-FFF2-40B4-BE49-F238E27FC236}">
                <a16:creationId xmlns:a16="http://schemas.microsoft.com/office/drawing/2014/main" id="{7828A99C-5B66-6B3C-4E59-26546AC2588A}"/>
              </a:ext>
            </a:extLst>
          </p:cNvPr>
          <p:cNvSpPr txBox="1"/>
          <p:nvPr/>
        </p:nvSpPr>
        <p:spPr>
          <a:xfrm>
            <a:off x="485361" y="990595"/>
            <a:ext cx="1083986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Caracteriza os </a:t>
            </a:r>
            <a:r>
              <a:rPr lang="pt-BR" sz="2800" b="1" dirty="0"/>
              <a:t>usuários</a:t>
            </a:r>
            <a:r>
              <a:rPr lang="pt-BR" sz="2800" dirty="0"/>
              <a:t>, seus </a:t>
            </a:r>
            <a:r>
              <a:rPr lang="pt-BR" sz="2800" b="1" dirty="0"/>
              <a:t>direitos</a:t>
            </a:r>
            <a:r>
              <a:rPr lang="pt-BR" sz="2800" dirty="0"/>
              <a:t>, suas organizações e sua participação na Política Pública de Assistência Social e no Sistema Único de Assistência Social e no Sistema Único de Assistência Social. De forma clara a normativa estabelece </a:t>
            </a:r>
            <a:r>
              <a:rPr lang="pt-BR" sz="2800" b="1" dirty="0"/>
              <a:t>quem são os usuários dessa política</a:t>
            </a:r>
            <a:r>
              <a:rPr lang="pt-BR" sz="2800" dirty="0"/>
              <a:t>, além de afirmar a </a:t>
            </a:r>
            <a:r>
              <a:rPr lang="pt-BR" sz="2800" b="1" dirty="0"/>
              <a:t>responsabilidade do órgão gestor </a:t>
            </a:r>
            <a:r>
              <a:rPr lang="pt-BR" sz="2800" dirty="0"/>
              <a:t>em </a:t>
            </a:r>
            <a:r>
              <a:rPr lang="pt-BR" sz="2800" b="1" dirty="0"/>
              <a:t>assegurar</a:t>
            </a:r>
            <a:r>
              <a:rPr lang="pt-BR" sz="2800" dirty="0"/>
              <a:t> que esse segmento esteja </a:t>
            </a:r>
            <a:r>
              <a:rPr lang="pt-BR" sz="2800" b="1" dirty="0"/>
              <a:t>presente nas instâncias de participação e de deliberação </a:t>
            </a:r>
            <a:r>
              <a:rPr lang="pt-BR" sz="2800" dirty="0"/>
              <a:t>do SUAS, inclusive com recursos financeiros e orçamentários.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Pontos da normativa: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Dos Usuários e suas organizações;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Dos Direitos dos Usuários; 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Da Participação dos Usuários.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5CA93D3-5FB2-789C-8E12-100191BA10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2775" y="5686261"/>
            <a:ext cx="2943636" cy="117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80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DB914E-76E4-E1B1-5924-9A1AE52248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6F8D43A3-4D49-6A91-9C69-A76C7EF86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8808170"/>
              </p:ext>
            </p:extLst>
          </p:nvPr>
        </p:nvGraphicFramePr>
        <p:xfrm>
          <a:off x="1302329" y="2447636"/>
          <a:ext cx="9929090" cy="3602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0" name="CaixaDeTexto 139">
            <a:extLst>
              <a:ext uri="{FF2B5EF4-FFF2-40B4-BE49-F238E27FC236}">
                <a16:creationId xmlns:a16="http://schemas.microsoft.com/office/drawing/2014/main" id="{520C5E5C-46CF-5A79-940A-AE8C1FEE8BEC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FE6B2FE-ED06-6EFA-AAAF-E05B5A132D4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66394" y="98689"/>
            <a:ext cx="5600960" cy="215805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8426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A2B58CB-3553-1499-86F2-55432D7E5934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50" name="Forma Livre: Forma 49">
            <a:extLst>
              <a:ext uri="{FF2B5EF4-FFF2-40B4-BE49-F238E27FC236}">
                <a16:creationId xmlns:a16="http://schemas.microsoft.com/office/drawing/2014/main" id="{CC0DD2E0-20E2-3B03-FEAB-10DA46CBAAED}"/>
              </a:ext>
            </a:extLst>
          </p:cNvPr>
          <p:cNvSpPr/>
          <p:nvPr/>
        </p:nvSpPr>
        <p:spPr>
          <a:xfrm>
            <a:off x="4956197" y="1201764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CF4DB701-56C7-7FA0-59B0-96E38049A811}"/>
              </a:ext>
            </a:extLst>
          </p:cNvPr>
          <p:cNvSpPr/>
          <p:nvPr/>
        </p:nvSpPr>
        <p:spPr>
          <a:xfrm>
            <a:off x="352377" y="1219276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Representante de fórum ou coletivo de usuários(as)</a:t>
            </a:r>
          </a:p>
        </p:txBody>
      </p:sp>
      <p:sp>
        <p:nvSpPr>
          <p:cNvPr id="52" name="Forma Livre: Forma 51">
            <a:extLst>
              <a:ext uri="{FF2B5EF4-FFF2-40B4-BE49-F238E27FC236}">
                <a16:creationId xmlns:a16="http://schemas.microsoft.com/office/drawing/2014/main" id="{D91C1B8D-BA32-4199-76E9-FCABFEAE0155}"/>
              </a:ext>
            </a:extLst>
          </p:cNvPr>
          <p:cNvSpPr/>
          <p:nvPr/>
        </p:nvSpPr>
        <p:spPr>
          <a:xfrm>
            <a:off x="4966136" y="1211757"/>
            <a:ext cx="46656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72%</a:t>
            </a:r>
            <a:endParaRPr lang="pt-BR" b="1" dirty="0"/>
          </a:p>
        </p:txBody>
      </p:sp>
      <p:sp>
        <p:nvSpPr>
          <p:cNvPr id="49" name="Forma Livre: Forma 48">
            <a:extLst>
              <a:ext uri="{FF2B5EF4-FFF2-40B4-BE49-F238E27FC236}">
                <a16:creationId xmlns:a16="http://schemas.microsoft.com/office/drawing/2014/main" id="{DBE74A33-C667-9AE1-F140-985430D2623C}"/>
              </a:ext>
            </a:extLst>
          </p:cNvPr>
          <p:cNvSpPr/>
          <p:nvPr/>
        </p:nvSpPr>
        <p:spPr>
          <a:xfrm>
            <a:off x="4956196" y="1382416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53" name="Forma Livre: Forma 52">
            <a:extLst>
              <a:ext uri="{FF2B5EF4-FFF2-40B4-BE49-F238E27FC236}">
                <a16:creationId xmlns:a16="http://schemas.microsoft.com/office/drawing/2014/main" id="{E715ACBF-D8A2-CA86-0400-95C8A5DB518F}"/>
              </a:ext>
            </a:extLst>
          </p:cNvPr>
          <p:cNvSpPr/>
          <p:nvPr/>
        </p:nvSpPr>
        <p:spPr>
          <a:xfrm>
            <a:off x="4956196" y="1388885"/>
            <a:ext cx="52344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80,77%</a:t>
            </a:r>
            <a:endParaRPr lang="pt-BR" b="1" dirty="0"/>
          </a:p>
        </p:txBody>
      </p:sp>
      <p:sp>
        <p:nvSpPr>
          <p:cNvPr id="48" name="Forma Livre: Forma 47">
            <a:extLst>
              <a:ext uri="{FF2B5EF4-FFF2-40B4-BE49-F238E27FC236}">
                <a16:creationId xmlns:a16="http://schemas.microsoft.com/office/drawing/2014/main" id="{15773F4D-1975-779D-58EC-35882EDE42F3}"/>
              </a:ext>
            </a:extLst>
          </p:cNvPr>
          <p:cNvSpPr/>
          <p:nvPr/>
        </p:nvSpPr>
        <p:spPr>
          <a:xfrm>
            <a:off x="4956196" y="1575445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54" name="Forma Livre: Forma 53">
            <a:extLst>
              <a:ext uri="{FF2B5EF4-FFF2-40B4-BE49-F238E27FC236}">
                <a16:creationId xmlns:a16="http://schemas.microsoft.com/office/drawing/2014/main" id="{787320FF-A4EE-56AD-E7AA-64ED136B3543}"/>
              </a:ext>
            </a:extLst>
          </p:cNvPr>
          <p:cNvSpPr/>
          <p:nvPr/>
        </p:nvSpPr>
        <p:spPr>
          <a:xfrm>
            <a:off x="4956198" y="1583259"/>
            <a:ext cx="47340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73,08%</a:t>
            </a:r>
          </a:p>
        </p:txBody>
      </p:sp>
      <p:sp>
        <p:nvSpPr>
          <p:cNvPr id="85" name="Forma Livre: Forma 84">
            <a:extLst>
              <a:ext uri="{FF2B5EF4-FFF2-40B4-BE49-F238E27FC236}">
                <a16:creationId xmlns:a16="http://schemas.microsoft.com/office/drawing/2014/main" id="{5CCF9271-AA5E-E99D-AD0D-EE271138A938}"/>
              </a:ext>
            </a:extLst>
          </p:cNvPr>
          <p:cNvSpPr/>
          <p:nvPr/>
        </p:nvSpPr>
        <p:spPr>
          <a:xfrm>
            <a:off x="4956198" y="1910754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86" name="Retângulo 85">
            <a:extLst>
              <a:ext uri="{FF2B5EF4-FFF2-40B4-BE49-F238E27FC236}">
                <a16:creationId xmlns:a16="http://schemas.microsoft.com/office/drawing/2014/main" id="{BEF7BFC4-0544-4086-BFDD-97B975A7F5F4}"/>
              </a:ext>
            </a:extLst>
          </p:cNvPr>
          <p:cNvSpPr/>
          <p:nvPr/>
        </p:nvSpPr>
        <p:spPr>
          <a:xfrm>
            <a:off x="352378" y="1928266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Beneficiários(as) do Programa Bolsa Família</a:t>
            </a:r>
          </a:p>
        </p:txBody>
      </p:sp>
      <p:sp>
        <p:nvSpPr>
          <p:cNvPr id="87" name="Forma Livre: Forma 86">
            <a:extLst>
              <a:ext uri="{FF2B5EF4-FFF2-40B4-BE49-F238E27FC236}">
                <a16:creationId xmlns:a16="http://schemas.microsoft.com/office/drawing/2014/main" id="{7E994D7B-D88E-7FD6-F8E1-154D604A8C13}"/>
              </a:ext>
            </a:extLst>
          </p:cNvPr>
          <p:cNvSpPr/>
          <p:nvPr/>
        </p:nvSpPr>
        <p:spPr>
          <a:xfrm>
            <a:off x="4966137" y="1920747"/>
            <a:ext cx="33696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52%</a:t>
            </a:r>
            <a:endParaRPr lang="pt-BR" b="1" dirty="0"/>
          </a:p>
        </p:txBody>
      </p:sp>
      <p:sp>
        <p:nvSpPr>
          <p:cNvPr id="88" name="Forma Livre: Forma 87">
            <a:extLst>
              <a:ext uri="{FF2B5EF4-FFF2-40B4-BE49-F238E27FC236}">
                <a16:creationId xmlns:a16="http://schemas.microsoft.com/office/drawing/2014/main" id="{CB74A889-2603-8B35-1B76-C38BF62DE47C}"/>
              </a:ext>
            </a:extLst>
          </p:cNvPr>
          <p:cNvSpPr/>
          <p:nvPr/>
        </p:nvSpPr>
        <p:spPr>
          <a:xfrm>
            <a:off x="4956197" y="2091406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89" name="Forma Livre: Forma 88">
            <a:extLst>
              <a:ext uri="{FF2B5EF4-FFF2-40B4-BE49-F238E27FC236}">
                <a16:creationId xmlns:a16="http://schemas.microsoft.com/office/drawing/2014/main" id="{B3847FE0-AB1B-5835-CD1B-CFD1B8D397DC}"/>
              </a:ext>
            </a:extLst>
          </p:cNvPr>
          <p:cNvSpPr/>
          <p:nvPr/>
        </p:nvSpPr>
        <p:spPr>
          <a:xfrm>
            <a:off x="4956197" y="2097875"/>
            <a:ext cx="24912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38,46%</a:t>
            </a:r>
            <a:endParaRPr lang="pt-BR" b="1" dirty="0"/>
          </a:p>
        </p:txBody>
      </p:sp>
      <p:sp>
        <p:nvSpPr>
          <p:cNvPr id="90" name="Forma Livre: Forma 89">
            <a:extLst>
              <a:ext uri="{FF2B5EF4-FFF2-40B4-BE49-F238E27FC236}">
                <a16:creationId xmlns:a16="http://schemas.microsoft.com/office/drawing/2014/main" id="{B105F8B0-879F-AEA5-132C-DE4C91AB29ED}"/>
              </a:ext>
            </a:extLst>
          </p:cNvPr>
          <p:cNvSpPr/>
          <p:nvPr/>
        </p:nvSpPr>
        <p:spPr>
          <a:xfrm>
            <a:off x="4956197" y="2293960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91" name="Forma Livre: Forma 90">
            <a:extLst>
              <a:ext uri="{FF2B5EF4-FFF2-40B4-BE49-F238E27FC236}">
                <a16:creationId xmlns:a16="http://schemas.microsoft.com/office/drawing/2014/main" id="{83DD870F-5D1A-AB61-5896-ED4C26C2DA73}"/>
              </a:ext>
            </a:extLst>
          </p:cNvPr>
          <p:cNvSpPr/>
          <p:nvPr/>
        </p:nvSpPr>
        <p:spPr>
          <a:xfrm>
            <a:off x="4956199" y="2301774"/>
            <a:ext cx="32400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50%</a:t>
            </a:r>
          </a:p>
        </p:txBody>
      </p:sp>
      <p:sp>
        <p:nvSpPr>
          <p:cNvPr id="92" name="Forma Livre: Forma 91">
            <a:extLst>
              <a:ext uri="{FF2B5EF4-FFF2-40B4-BE49-F238E27FC236}">
                <a16:creationId xmlns:a16="http://schemas.microsoft.com/office/drawing/2014/main" id="{1A267EEE-0300-C8BD-5AA8-009787EF3693}"/>
              </a:ext>
            </a:extLst>
          </p:cNvPr>
          <p:cNvSpPr/>
          <p:nvPr/>
        </p:nvSpPr>
        <p:spPr>
          <a:xfrm>
            <a:off x="4946260" y="2586589"/>
            <a:ext cx="6499880" cy="210730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93" name="Retângulo 92">
            <a:extLst>
              <a:ext uri="{FF2B5EF4-FFF2-40B4-BE49-F238E27FC236}">
                <a16:creationId xmlns:a16="http://schemas.microsoft.com/office/drawing/2014/main" id="{50FBAA9E-628C-EC2F-88BC-E832114A30A4}"/>
              </a:ext>
            </a:extLst>
          </p:cNvPr>
          <p:cNvSpPr/>
          <p:nvPr/>
        </p:nvSpPr>
        <p:spPr>
          <a:xfrm>
            <a:off x="342440" y="2604101"/>
            <a:ext cx="4547261" cy="642260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Usuário(a) de serviços socioassistenciais de </a:t>
            </a:r>
          </a:p>
          <a:p>
            <a:pPr algn="ctr"/>
            <a:r>
              <a:rPr lang="pt-BR" sz="1400" dirty="0">
                <a:solidFill>
                  <a:schemeClr val="tx1"/>
                </a:solidFill>
              </a:rPr>
              <a:t>Proteção Social Básica</a:t>
            </a:r>
          </a:p>
        </p:txBody>
      </p:sp>
      <p:sp>
        <p:nvSpPr>
          <p:cNvPr id="94" name="Forma Livre: Forma 93">
            <a:extLst>
              <a:ext uri="{FF2B5EF4-FFF2-40B4-BE49-F238E27FC236}">
                <a16:creationId xmlns:a16="http://schemas.microsoft.com/office/drawing/2014/main" id="{DACFF563-6DAB-0856-38F1-00F4B4D8FC54}"/>
              </a:ext>
            </a:extLst>
          </p:cNvPr>
          <p:cNvSpPr/>
          <p:nvPr/>
        </p:nvSpPr>
        <p:spPr>
          <a:xfrm>
            <a:off x="4956199" y="2596582"/>
            <a:ext cx="3110400" cy="200802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48%</a:t>
            </a:r>
            <a:endParaRPr lang="pt-BR" b="1" dirty="0"/>
          </a:p>
        </p:txBody>
      </p:sp>
      <p:sp>
        <p:nvSpPr>
          <p:cNvPr id="95" name="Forma Livre: Forma 94">
            <a:extLst>
              <a:ext uri="{FF2B5EF4-FFF2-40B4-BE49-F238E27FC236}">
                <a16:creationId xmlns:a16="http://schemas.microsoft.com/office/drawing/2014/main" id="{3E4D8278-F076-F2DB-58C6-C661A9A70C12}"/>
              </a:ext>
            </a:extLst>
          </p:cNvPr>
          <p:cNvSpPr/>
          <p:nvPr/>
        </p:nvSpPr>
        <p:spPr>
          <a:xfrm>
            <a:off x="4946259" y="2767241"/>
            <a:ext cx="6499880" cy="23294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96" name="Forma Livre: Forma 95">
            <a:extLst>
              <a:ext uri="{FF2B5EF4-FFF2-40B4-BE49-F238E27FC236}">
                <a16:creationId xmlns:a16="http://schemas.microsoft.com/office/drawing/2014/main" id="{F5B4AD5B-548E-E9E5-B1A5-53A649697DAD}"/>
              </a:ext>
            </a:extLst>
          </p:cNvPr>
          <p:cNvSpPr/>
          <p:nvPr/>
        </p:nvSpPr>
        <p:spPr>
          <a:xfrm>
            <a:off x="4946259" y="2773709"/>
            <a:ext cx="3240000" cy="209857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50%</a:t>
            </a:r>
            <a:endParaRPr lang="pt-BR" b="1" dirty="0"/>
          </a:p>
        </p:txBody>
      </p:sp>
      <p:sp>
        <p:nvSpPr>
          <p:cNvPr id="97" name="Forma Livre: Forma 96">
            <a:extLst>
              <a:ext uri="{FF2B5EF4-FFF2-40B4-BE49-F238E27FC236}">
                <a16:creationId xmlns:a16="http://schemas.microsoft.com/office/drawing/2014/main" id="{7F3DBF2A-B126-5F51-008E-18354384F4DE}"/>
              </a:ext>
            </a:extLst>
          </p:cNvPr>
          <p:cNvSpPr/>
          <p:nvPr/>
        </p:nvSpPr>
        <p:spPr>
          <a:xfrm>
            <a:off x="4946259" y="2969795"/>
            <a:ext cx="6499880" cy="23294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98" name="Forma Livre: Forma 97">
            <a:extLst>
              <a:ext uri="{FF2B5EF4-FFF2-40B4-BE49-F238E27FC236}">
                <a16:creationId xmlns:a16="http://schemas.microsoft.com/office/drawing/2014/main" id="{97B1D503-53C8-6EB6-6492-E2946A273069}"/>
              </a:ext>
            </a:extLst>
          </p:cNvPr>
          <p:cNvSpPr/>
          <p:nvPr/>
        </p:nvSpPr>
        <p:spPr>
          <a:xfrm>
            <a:off x="4946261" y="2977609"/>
            <a:ext cx="2242800" cy="21162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34,62%</a:t>
            </a:r>
          </a:p>
        </p:txBody>
      </p:sp>
      <p:sp>
        <p:nvSpPr>
          <p:cNvPr id="99" name="Forma Livre: Forma 98">
            <a:extLst>
              <a:ext uri="{FF2B5EF4-FFF2-40B4-BE49-F238E27FC236}">
                <a16:creationId xmlns:a16="http://schemas.microsoft.com/office/drawing/2014/main" id="{9276D3F1-FA9D-00C3-36EC-FC99E4FC5CA3}"/>
              </a:ext>
            </a:extLst>
          </p:cNvPr>
          <p:cNvSpPr/>
          <p:nvPr/>
        </p:nvSpPr>
        <p:spPr>
          <a:xfrm>
            <a:off x="4956200" y="3307191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00" name="Retângulo 99">
            <a:extLst>
              <a:ext uri="{FF2B5EF4-FFF2-40B4-BE49-F238E27FC236}">
                <a16:creationId xmlns:a16="http://schemas.microsoft.com/office/drawing/2014/main" id="{1BBCE34B-678E-9C99-DBD7-B9695D706127}"/>
              </a:ext>
            </a:extLst>
          </p:cNvPr>
          <p:cNvSpPr/>
          <p:nvPr/>
        </p:nvSpPr>
        <p:spPr>
          <a:xfrm>
            <a:off x="352380" y="3324703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Beneficiário(a) ou família de beneficiários(as) do BPC</a:t>
            </a:r>
          </a:p>
        </p:txBody>
      </p:sp>
      <p:sp>
        <p:nvSpPr>
          <p:cNvPr id="101" name="Forma Livre: Forma 100">
            <a:extLst>
              <a:ext uri="{FF2B5EF4-FFF2-40B4-BE49-F238E27FC236}">
                <a16:creationId xmlns:a16="http://schemas.microsoft.com/office/drawing/2014/main" id="{E97A3D44-A670-C3DA-CE97-17FF80905D9D}"/>
              </a:ext>
            </a:extLst>
          </p:cNvPr>
          <p:cNvSpPr/>
          <p:nvPr/>
        </p:nvSpPr>
        <p:spPr>
          <a:xfrm>
            <a:off x="4966140" y="3317184"/>
            <a:ext cx="28512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44%</a:t>
            </a:r>
            <a:endParaRPr lang="pt-BR" b="1" dirty="0"/>
          </a:p>
        </p:txBody>
      </p:sp>
      <p:sp>
        <p:nvSpPr>
          <p:cNvPr id="102" name="Forma Livre: Forma 101">
            <a:extLst>
              <a:ext uri="{FF2B5EF4-FFF2-40B4-BE49-F238E27FC236}">
                <a16:creationId xmlns:a16="http://schemas.microsoft.com/office/drawing/2014/main" id="{7BE0632B-5DD9-7B73-A4EF-6218486E065E}"/>
              </a:ext>
            </a:extLst>
          </p:cNvPr>
          <p:cNvSpPr/>
          <p:nvPr/>
        </p:nvSpPr>
        <p:spPr>
          <a:xfrm>
            <a:off x="4956199" y="3487843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03" name="Forma Livre: Forma 102">
            <a:extLst>
              <a:ext uri="{FF2B5EF4-FFF2-40B4-BE49-F238E27FC236}">
                <a16:creationId xmlns:a16="http://schemas.microsoft.com/office/drawing/2014/main" id="{E12E6CA1-0F95-BD02-1BAD-ADD06125601B}"/>
              </a:ext>
            </a:extLst>
          </p:cNvPr>
          <p:cNvSpPr/>
          <p:nvPr/>
        </p:nvSpPr>
        <p:spPr>
          <a:xfrm>
            <a:off x="4956200" y="3494312"/>
            <a:ext cx="27432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42,31%</a:t>
            </a:r>
            <a:endParaRPr lang="pt-BR" b="1" dirty="0"/>
          </a:p>
        </p:txBody>
      </p:sp>
      <p:sp>
        <p:nvSpPr>
          <p:cNvPr id="104" name="Forma Livre: Forma 103">
            <a:extLst>
              <a:ext uri="{FF2B5EF4-FFF2-40B4-BE49-F238E27FC236}">
                <a16:creationId xmlns:a16="http://schemas.microsoft.com/office/drawing/2014/main" id="{467E18AD-22D2-50D0-4A64-623E241A0992}"/>
              </a:ext>
            </a:extLst>
          </p:cNvPr>
          <p:cNvSpPr/>
          <p:nvPr/>
        </p:nvSpPr>
        <p:spPr>
          <a:xfrm>
            <a:off x="4956199" y="3690397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05" name="Forma Livre: Forma 104">
            <a:extLst>
              <a:ext uri="{FF2B5EF4-FFF2-40B4-BE49-F238E27FC236}">
                <a16:creationId xmlns:a16="http://schemas.microsoft.com/office/drawing/2014/main" id="{62C3F48D-4280-C7D2-D5BF-83B21A742401}"/>
              </a:ext>
            </a:extLst>
          </p:cNvPr>
          <p:cNvSpPr/>
          <p:nvPr/>
        </p:nvSpPr>
        <p:spPr>
          <a:xfrm>
            <a:off x="4956201" y="3698211"/>
            <a:ext cx="9360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14,30%</a:t>
            </a:r>
          </a:p>
        </p:txBody>
      </p:sp>
      <p:sp>
        <p:nvSpPr>
          <p:cNvPr id="106" name="Forma Livre: Forma 105">
            <a:extLst>
              <a:ext uri="{FF2B5EF4-FFF2-40B4-BE49-F238E27FC236}">
                <a16:creationId xmlns:a16="http://schemas.microsoft.com/office/drawing/2014/main" id="{80237472-F8CA-EDAE-9EC0-3BDBAF66A89D}"/>
              </a:ext>
            </a:extLst>
          </p:cNvPr>
          <p:cNvSpPr/>
          <p:nvPr/>
        </p:nvSpPr>
        <p:spPr>
          <a:xfrm>
            <a:off x="4956199" y="4023014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07" name="Retângulo 106">
            <a:extLst>
              <a:ext uri="{FF2B5EF4-FFF2-40B4-BE49-F238E27FC236}">
                <a16:creationId xmlns:a16="http://schemas.microsoft.com/office/drawing/2014/main" id="{63EE9D17-40A7-7D3D-A347-3A8CBA5717D3}"/>
              </a:ext>
            </a:extLst>
          </p:cNvPr>
          <p:cNvSpPr/>
          <p:nvPr/>
        </p:nvSpPr>
        <p:spPr>
          <a:xfrm>
            <a:off x="352379" y="4040526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Representante de associação comunitária ou de moradores</a:t>
            </a:r>
          </a:p>
        </p:txBody>
      </p:sp>
      <p:sp>
        <p:nvSpPr>
          <p:cNvPr id="108" name="Forma Livre: Forma 107">
            <a:extLst>
              <a:ext uri="{FF2B5EF4-FFF2-40B4-BE49-F238E27FC236}">
                <a16:creationId xmlns:a16="http://schemas.microsoft.com/office/drawing/2014/main" id="{E37848A3-8B69-EB31-32E2-6BB5CF1F14AB}"/>
              </a:ext>
            </a:extLst>
          </p:cNvPr>
          <p:cNvSpPr/>
          <p:nvPr/>
        </p:nvSpPr>
        <p:spPr>
          <a:xfrm>
            <a:off x="4966139" y="4033007"/>
            <a:ext cx="17172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26,48%</a:t>
            </a:r>
            <a:endParaRPr lang="pt-BR" b="1" dirty="0"/>
          </a:p>
        </p:txBody>
      </p:sp>
      <p:sp>
        <p:nvSpPr>
          <p:cNvPr id="109" name="Forma Livre: Forma 108">
            <a:extLst>
              <a:ext uri="{FF2B5EF4-FFF2-40B4-BE49-F238E27FC236}">
                <a16:creationId xmlns:a16="http://schemas.microsoft.com/office/drawing/2014/main" id="{A3015327-521E-D465-6CFF-569CA5707CA7}"/>
              </a:ext>
            </a:extLst>
          </p:cNvPr>
          <p:cNvSpPr/>
          <p:nvPr/>
        </p:nvSpPr>
        <p:spPr>
          <a:xfrm>
            <a:off x="4956198" y="4203666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0" name="Forma Livre: Forma 109">
            <a:extLst>
              <a:ext uri="{FF2B5EF4-FFF2-40B4-BE49-F238E27FC236}">
                <a16:creationId xmlns:a16="http://schemas.microsoft.com/office/drawing/2014/main" id="{A794AFB8-3984-44C2-EE11-124D1D076C56}"/>
              </a:ext>
            </a:extLst>
          </p:cNvPr>
          <p:cNvSpPr/>
          <p:nvPr/>
        </p:nvSpPr>
        <p:spPr>
          <a:xfrm>
            <a:off x="4956199" y="4210135"/>
            <a:ext cx="18648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28,76%</a:t>
            </a:r>
            <a:endParaRPr lang="pt-BR" b="1" dirty="0"/>
          </a:p>
        </p:txBody>
      </p:sp>
      <p:sp>
        <p:nvSpPr>
          <p:cNvPr id="111" name="Forma Livre: Forma 110">
            <a:extLst>
              <a:ext uri="{FF2B5EF4-FFF2-40B4-BE49-F238E27FC236}">
                <a16:creationId xmlns:a16="http://schemas.microsoft.com/office/drawing/2014/main" id="{A371F375-897E-1CFD-0660-3FECE780A3E5}"/>
              </a:ext>
            </a:extLst>
          </p:cNvPr>
          <p:cNvSpPr/>
          <p:nvPr/>
        </p:nvSpPr>
        <p:spPr>
          <a:xfrm>
            <a:off x="4956198" y="4406220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2" name="Forma Livre: Forma 111">
            <a:extLst>
              <a:ext uri="{FF2B5EF4-FFF2-40B4-BE49-F238E27FC236}">
                <a16:creationId xmlns:a16="http://schemas.microsoft.com/office/drawing/2014/main" id="{3AFDC010-D956-6F31-B3E8-5FF28E5FD774}"/>
              </a:ext>
            </a:extLst>
          </p:cNvPr>
          <p:cNvSpPr/>
          <p:nvPr/>
        </p:nvSpPr>
        <p:spPr>
          <a:xfrm>
            <a:off x="4956200" y="4414034"/>
            <a:ext cx="24912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38,46%</a:t>
            </a:r>
          </a:p>
        </p:txBody>
      </p:sp>
      <p:sp>
        <p:nvSpPr>
          <p:cNvPr id="113" name="Forma Livre: Forma 112">
            <a:extLst>
              <a:ext uri="{FF2B5EF4-FFF2-40B4-BE49-F238E27FC236}">
                <a16:creationId xmlns:a16="http://schemas.microsoft.com/office/drawing/2014/main" id="{44A6ECA1-6FB2-A15C-D4D9-CCF22102DCE0}"/>
              </a:ext>
            </a:extLst>
          </p:cNvPr>
          <p:cNvSpPr/>
          <p:nvPr/>
        </p:nvSpPr>
        <p:spPr>
          <a:xfrm>
            <a:off x="4966141" y="4751172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4" name="Retângulo 113">
            <a:extLst>
              <a:ext uri="{FF2B5EF4-FFF2-40B4-BE49-F238E27FC236}">
                <a16:creationId xmlns:a16="http://schemas.microsoft.com/office/drawing/2014/main" id="{1D3B6C8F-F740-BBEA-EF11-7E17184E1067}"/>
              </a:ext>
            </a:extLst>
          </p:cNvPr>
          <p:cNvSpPr/>
          <p:nvPr/>
        </p:nvSpPr>
        <p:spPr>
          <a:xfrm>
            <a:off x="362321" y="4768684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Usuário(o) de serviços socioassistenciais de </a:t>
            </a:r>
          </a:p>
          <a:p>
            <a:pPr algn="ctr"/>
            <a:r>
              <a:rPr lang="pt-BR" sz="1400" dirty="0">
                <a:solidFill>
                  <a:schemeClr val="tx1"/>
                </a:solidFill>
              </a:rPr>
              <a:t>Proteção Social Especial</a:t>
            </a:r>
          </a:p>
        </p:txBody>
      </p:sp>
      <p:sp>
        <p:nvSpPr>
          <p:cNvPr id="115" name="Forma Livre: Forma 114">
            <a:extLst>
              <a:ext uri="{FF2B5EF4-FFF2-40B4-BE49-F238E27FC236}">
                <a16:creationId xmlns:a16="http://schemas.microsoft.com/office/drawing/2014/main" id="{57523DDB-62FF-1868-ABD2-CC142CC95187}"/>
              </a:ext>
            </a:extLst>
          </p:cNvPr>
          <p:cNvSpPr/>
          <p:nvPr/>
        </p:nvSpPr>
        <p:spPr>
          <a:xfrm>
            <a:off x="4976081" y="4761165"/>
            <a:ext cx="25920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40%</a:t>
            </a:r>
            <a:endParaRPr lang="pt-BR" b="1" dirty="0"/>
          </a:p>
        </p:txBody>
      </p:sp>
      <p:sp>
        <p:nvSpPr>
          <p:cNvPr id="116" name="Forma Livre: Forma 115">
            <a:extLst>
              <a:ext uri="{FF2B5EF4-FFF2-40B4-BE49-F238E27FC236}">
                <a16:creationId xmlns:a16="http://schemas.microsoft.com/office/drawing/2014/main" id="{E501E684-4AE7-4ABB-2438-A0DEAD510757}"/>
              </a:ext>
            </a:extLst>
          </p:cNvPr>
          <p:cNvSpPr/>
          <p:nvPr/>
        </p:nvSpPr>
        <p:spPr>
          <a:xfrm>
            <a:off x="4966140" y="4931824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7" name="Forma Livre: Forma 116">
            <a:extLst>
              <a:ext uri="{FF2B5EF4-FFF2-40B4-BE49-F238E27FC236}">
                <a16:creationId xmlns:a16="http://schemas.microsoft.com/office/drawing/2014/main" id="{002DF001-398D-70A9-9799-DF507E6481C0}"/>
              </a:ext>
            </a:extLst>
          </p:cNvPr>
          <p:cNvSpPr/>
          <p:nvPr/>
        </p:nvSpPr>
        <p:spPr>
          <a:xfrm>
            <a:off x="4966141" y="4938293"/>
            <a:ext cx="27432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42,31%</a:t>
            </a:r>
            <a:endParaRPr lang="pt-BR" b="1" dirty="0"/>
          </a:p>
        </p:txBody>
      </p:sp>
      <p:sp>
        <p:nvSpPr>
          <p:cNvPr id="118" name="Forma Livre: Forma 117">
            <a:extLst>
              <a:ext uri="{FF2B5EF4-FFF2-40B4-BE49-F238E27FC236}">
                <a16:creationId xmlns:a16="http://schemas.microsoft.com/office/drawing/2014/main" id="{63192EE0-803E-622D-4ACD-A22885273C2C}"/>
              </a:ext>
            </a:extLst>
          </p:cNvPr>
          <p:cNvSpPr/>
          <p:nvPr/>
        </p:nvSpPr>
        <p:spPr>
          <a:xfrm>
            <a:off x="4966140" y="5134378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9" name="Forma Livre: Forma 118">
            <a:extLst>
              <a:ext uri="{FF2B5EF4-FFF2-40B4-BE49-F238E27FC236}">
                <a16:creationId xmlns:a16="http://schemas.microsoft.com/office/drawing/2014/main" id="{09D5AC76-1183-4ED9-C070-4305EE539290}"/>
              </a:ext>
            </a:extLst>
          </p:cNvPr>
          <p:cNvSpPr/>
          <p:nvPr/>
        </p:nvSpPr>
        <p:spPr>
          <a:xfrm>
            <a:off x="4975664" y="5142192"/>
            <a:ext cx="22428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34,62%</a:t>
            </a:r>
          </a:p>
        </p:txBody>
      </p:sp>
      <p:sp>
        <p:nvSpPr>
          <p:cNvPr id="120" name="Forma Livre: Forma 119">
            <a:extLst>
              <a:ext uri="{FF2B5EF4-FFF2-40B4-BE49-F238E27FC236}">
                <a16:creationId xmlns:a16="http://schemas.microsoft.com/office/drawing/2014/main" id="{94CB0298-5F02-F1E2-7C47-6FC51467F0D5}"/>
              </a:ext>
            </a:extLst>
          </p:cNvPr>
          <p:cNvSpPr/>
          <p:nvPr/>
        </p:nvSpPr>
        <p:spPr>
          <a:xfrm>
            <a:off x="4956199" y="5480512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21" name="Retângulo 120">
            <a:extLst>
              <a:ext uri="{FF2B5EF4-FFF2-40B4-BE49-F238E27FC236}">
                <a16:creationId xmlns:a16="http://schemas.microsoft.com/office/drawing/2014/main" id="{10757089-DD1F-774D-377B-CD989CB88D5B}"/>
              </a:ext>
            </a:extLst>
          </p:cNvPr>
          <p:cNvSpPr/>
          <p:nvPr/>
        </p:nvSpPr>
        <p:spPr>
          <a:xfrm>
            <a:off x="352379" y="5498024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Outros</a:t>
            </a:r>
          </a:p>
        </p:txBody>
      </p:sp>
      <p:sp>
        <p:nvSpPr>
          <p:cNvPr id="122" name="Forma Livre: Forma 121">
            <a:extLst>
              <a:ext uri="{FF2B5EF4-FFF2-40B4-BE49-F238E27FC236}">
                <a16:creationId xmlns:a16="http://schemas.microsoft.com/office/drawing/2014/main" id="{4E1B2077-D95A-D35F-C1D6-3C0650609379}"/>
              </a:ext>
            </a:extLst>
          </p:cNvPr>
          <p:cNvSpPr/>
          <p:nvPr/>
        </p:nvSpPr>
        <p:spPr>
          <a:xfrm>
            <a:off x="4966139" y="5490505"/>
            <a:ext cx="12960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20%</a:t>
            </a:r>
            <a:endParaRPr lang="pt-BR" b="1" dirty="0"/>
          </a:p>
        </p:txBody>
      </p:sp>
      <p:sp>
        <p:nvSpPr>
          <p:cNvPr id="123" name="Forma Livre: Forma 122">
            <a:extLst>
              <a:ext uri="{FF2B5EF4-FFF2-40B4-BE49-F238E27FC236}">
                <a16:creationId xmlns:a16="http://schemas.microsoft.com/office/drawing/2014/main" id="{1BA0DC2F-F3D4-C7C0-23CC-969E63CFA89C}"/>
              </a:ext>
            </a:extLst>
          </p:cNvPr>
          <p:cNvSpPr/>
          <p:nvPr/>
        </p:nvSpPr>
        <p:spPr>
          <a:xfrm>
            <a:off x="4956198" y="5661164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24" name="Forma Livre: Forma 123">
            <a:extLst>
              <a:ext uri="{FF2B5EF4-FFF2-40B4-BE49-F238E27FC236}">
                <a16:creationId xmlns:a16="http://schemas.microsoft.com/office/drawing/2014/main" id="{F7637899-495B-7214-F6D1-44ACB2734DE1}"/>
              </a:ext>
            </a:extLst>
          </p:cNvPr>
          <p:cNvSpPr/>
          <p:nvPr/>
        </p:nvSpPr>
        <p:spPr>
          <a:xfrm>
            <a:off x="4956199" y="5667633"/>
            <a:ext cx="10080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11,54%</a:t>
            </a:r>
            <a:endParaRPr lang="pt-BR" b="1" dirty="0"/>
          </a:p>
        </p:txBody>
      </p:sp>
      <p:sp>
        <p:nvSpPr>
          <p:cNvPr id="125" name="Forma Livre: Forma 124">
            <a:extLst>
              <a:ext uri="{FF2B5EF4-FFF2-40B4-BE49-F238E27FC236}">
                <a16:creationId xmlns:a16="http://schemas.microsoft.com/office/drawing/2014/main" id="{70DC41C3-F572-E0DF-EE34-B67CDFACE977}"/>
              </a:ext>
            </a:extLst>
          </p:cNvPr>
          <p:cNvSpPr/>
          <p:nvPr/>
        </p:nvSpPr>
        <p:spPr>
          <a:xfrm>
            <a:off x="4956198" y="5854193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26" name="Forma Livre: Forma 125">
            <a:extLst>
              <a:ext uri="{FF2B5EF4-FFF2-40B4-BE49-F238E27FC236}">
                <a16:creationId xmlns:a16="http://schemas.microsoft.com/office/drawing/2014/main" id="{88B8593B-643A-6922-5CFB-ED4BDFE5E168}"/>
              </a:ext>
            </a:extLst>
          </p:cNvPr>
          <p:cNvSpPr/>
          <p:nvPr/>
        </p:nvSpPr>
        <p:spPr>
          <a:xfrm>
            <a:off x="4956200" y="5862007"/>
            <a:ext cx="12456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19,23%</a:t>
            </a:r>
          </a:p>
        </p:txBody>
      </p:sp>
      <p:sp>
        <p:nvSpPr>
          <p:cNvPr id="155" name="Retângulo 154">
            <a:extLst>
              <a:ext uri="{FF2B5EF4-FFF2-40B4-BE49-F238E27FC236}">
                <a16:creationId xmlns:a16="http://schemas.microsoft.com/office/drawing/2014/main" id="{C3B29BF0-1519-869A-D362-EF504903DA68}"/>
              </a:ext>
            </a:extLst>
          </p:cNvPr>
          <p:cNvSpPr>
            <a:spLocks/>
          </p:cNvSpPr>
          <p:nvPr/>
        </p:nvSpPr>
        <p:spPr>
          <a:xfrm>
            <a:off x="5676236" y="6500832"/>
            <a:ext cx="180000" cy="180000"/>
          </a:xfrm>
          <a:prstGeom prst="rect">
            <a:avLst/>
          </a:pr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156" name="Retângulo 155">
            <a:extLst>
              <a:ext uri="{FF2B5EF4-FFF2-40B4-BE49-F238E27FC236}">
                <a16:creationId xmlns:a16="http://schemas.microsoft.com/office/drawing/2014/main" id="{5835A60F-6756-0AE1-208A-CECCC534BF37}"/>
              </a:ext>
            </a:extLst>
          </p:cNvPr>
          <p:cNvSpPr>
            <a:spLocks/>
          </p:cNvSpPr>
          <p:nvPr/>
        </p:nvSpPr>
        <p:spPr>
          <a:xfrm>
            <a:off x="5782125" y="6515211"/>
            <a:ext cx="574545" cy="188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2018</a:t>
            </a:r>
          </a:p>
        </p:txBody>
      </p:sp>
      <p:sp>
        <p:nvSpPr>
          <p:cNvPr id="157" name="Retângulo 156">
            <a:extLst>
              <a:ext uri="{FF2B5EF4-FFF2-40B4-BE49-F238E27FC236}">
                <a16:creationId xmlns:a16="http://schemas.microsoft.com/office/drawing/2014/main" id="{F495AB9C-9529-26FA-3C47-A91E9F7C3D6E}"/>
              </a:ext>
            </a:extLst>
          </p:cNvPr>
          <p:cNvSpPr>
            <a:spLocks/>
          </p:cNvSpPr>
          <p:nvPr/>
        </p:nvSpPr>
        <p:spPr>
          <a:xfrm>
            <a:off x="4956197" y="6498600"/>
            <a:ext cx="180000" cy="180000"/>
          </a:xfrm>
          <a:prstGeom prst="rect">
            <a:avLst/>
          </a:pr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158" name="Retângulo 157">
            <a:extLst>
              <a:ext uri="{FF2B5EF4-FFF2-40B4-BE49-F238E27FC236}">
                <a16:creationId xmlns:a16="http://schemas.microsoft.com/office/drawing/2014/main" id="{E4D42534-45B9-9EC8-B18C-0480EE1D08CC}"/>
              </a:ext>
            </a:extLst>
          </p:cNvPr>
          <p:cNvSpPr>
            <a:spLocks/>
          </p:cNvSpPr>
          <p:nvPr/>
        </p:nvSpPr>
        <p:spPr>
          <a:xfrm>
            <a:off x="5062086" y="6488581"/>
            <a:ext cx="574545" cy="188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sp>
        <p:nvSpPr>
          <p:cNvPr id="159" name="Retângulo 158">
            <a:extLst>
              <a:ext uri="{FF2B5EF4-FFF2-40B4-BE49-F238E27FC236}">
                <a16:creationId xmlns:a16="http://schemas.microsoft.com/office/drawing/2014/main" id="{56AD1BE0-AD4B-2485-F129-1C0FDD573BAD}"/>
              </a:ext>
            </a:extLst>
          </p:cNvPr>
          <p:cNvSpPr>
            <a:spLocks/>
          </p:cNvSpPr>
          <p:nvPr/>
        </p:nvSpPr>
        <p:spPr>
          <a:xfrm>
            <a:off x="6331277" y="6496681"/>
            <a:ext cx="180000" cy="180000"/>
          </a:xfrm>
          <a:prstGeom prst="rect">
            <a:avLst/>
          </a:pr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160" name="Retângulo 159">
            <a:extLst>
              <a:ext uri="{FF2B5EF4-FFF2-40B4-BE49-F238E27FC236}">
                <a16:creationId xmlns:a16="http://schemas.microsoft.com/office/drawing/2014/main" id="{2939408B-4E8B-589F-3575-9E9EE4BBB46D}"/>
              </a:ext>
            </a:extLst>
          </p:cNvPr>
          <p:cNvSpPr>
            <a:spLocks/>
          </p:cNvSpPr>
          <p:nvPr/>
        </p:nvSpPr>
        <p:spPr>
          <a:xfrm>
            <a:off x="6443780" y="6496680"/>
            <a:ext cx="574545" cy="188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2022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D5DA0D2-2B2A-EBDC-2D21-9D85E8C3BEC5}"/>
              </a:ext>
            </a:extLst>
          </p:cNvPr>
          <p:cNvSpPr txBox="1"/>
          <p:nvPr/>
        </p:nvSpPr>
        <p:spPr>
          <a:xfrm>
            <a:off x="0" y="126974"/>
            <a:ext cx="116331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/>
              <a:t>REPRESENTANTES DE USUÁRIOS(AS) NOS </a:t>
            </a:r>
          </a:p>
          <a:p>
            <a:pPr algn="ctr"/>
            <a:r>
              <a:rPr lang="pt-BR" sz="2300" b="1" dirty="0"/>
              <a:t>CONSELHOS </a:t>
            </a:r>
            <a:r>
              <a:rPr lang="pt-BR" sz="2300" b="1" u="sng" dirty="0"/>
              <a:t>ESTADUAIS</a:t>
            </a:r>
            <a:r>
              <a:rPr lang="pt-BR" sz="2300" b="1" dirty="0"/>
              <a:t> DE ASSISTÊNCIA SOCIAL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788F258-06C6-757C-FAB2-814F78D75EC5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390813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49" grpId="0" animBg="1"/>
      <p:bldP spid="53" grpId="0" animBg="1"/>
      <p:bldP spid="48" grpId="0" animBg="1"/>
      <p:bldP spid="5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55" grpId="0" animBg="1"/>
      <p:bldP spid="156" grpId="0"/>
      <p:bldP spid="157" grpId="0" animBg="1"/>
      <p:bldP spid="158" grpId="0"/>
      <p:bldP spid="159" grpId="0" animBg="1"/>
      <p:bldP spid="160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A2B58CB-3553-1499-86F2-55432D7E5934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50" name="Forma Livre: Forma 49">
            <a:extLst>
              <a:ext uri="{FF2B5EF4-FFF2-40B4-BE49-F238E27FC236}">
                <a16:creationId xmlns:a16="http://schemas.microsoft.com/office/drawing/2014/main" id="{CC0DD2E0-20E2-3B03-FEAB-10DA46CBAAED}"/>
              </a:ext>
            </a:extLst>
          </p:cNvPr>
          <p:cNvSpPr/>
          <p:nvPr/>
        </p:nvSpPr>
        <p:spPr>
          <a:xfrm>
            <a:off x="4956197" y="1201764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CF4DB701-56C7-7FA0-59B0-96E38049A811}"/>
              </a:ext>
            </a:extLst>
          </p:cNvPr>
          <p:cNvSpPr/>
          <p:nvPr/>
        </p:nvSpPr>
        <p:spPr>
          <a:xfrm>
            <a:off x="352377" y="1219276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Usuário(a) de serviços socioassistenciais de </a:t>
            </a:r>
          </a:p>
          <a:p>
            <a:pPr algn="ctr"/>
            <a:r>
              <a:rPr lang="pt-BR" sz="1400" dirty="0">
                <a:solidFill>
                  <a:schemeClr val="tx1"/>
                </a:solidFill>
              </a:rPr>
              <a:t>Proteção Social Básica</a:t>
            </a:r>
          </a:p>
        </p:txBody>
      </p:sp>
      <p:sp>
        <p:nvSpPr>
          <p:cNvPr id="52" name="Forma Livre: Forma 51">
            <a:extLst>
              <a:ext uri="{FF2B5EF4-FFF2-40B4-BE49-F238E27FC236}">
                <a16:creationId xmlns:a16="http://schemas.microsoft.com/office/drawing/2014/main" id="{D91C1B8D-BA32-4199-76E9-FCABFEAE0155}"/>
              </a:ext>
            </a:extLst>
          </p:cNvPr>
          <p:cNvSpPr/>
          <p:nvPr/>
        </p:nvSpPr>
        <p:spPr>
          <a:xfrm>
            <a:off x="4966136" y="1211757"/>
            <a:ext cx="48780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75,29%</a:t>
            </a:r>
            <a:endParaRPr lang="pt-BR" b="1" dirty="0"/>
          </a:p>
        </p:txBody>
      </p:sp>
      <p:sp>
        <p:nvSpPr>
          <p:cNvPr id="49" name="Forma Livre: Forma 48">
            <a:extLst>
              <a:ext uri="{FF2B5EF4-FFF2-40B4-BE49-F238E27FC236}">
                <a16:creationId xmlns:a16="http://schemas.microsoft.com/office/drawing/2014/main" id="{DBE74A33-C667-9AE1-F140-985430D2623C}"/>
              </a:ext>
            </a:extLst>
          </p:cNvPr>
          <p:cNvSpPr/>
          <p:nvPr/>
        </p:nvSpPr>
        <p:spPr>
          <a:xfrm>
            <a:off x="4956196" y="1382416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53" name="Forma Livre: Forma 52">
            <a:extLst>
              <a:ext uri="{FF2B5EF4-FFF2-40B4-BE49-F238E27FC236}">
                <a16:creationId xmlns:a16="http://schemas.microsoft.com/office/drawing/2014/main" id="{E715ACBF-D8A2-CA86-0400-95C8A5DB518F}"/>
              </a:ext>
            </a:extLst>
          </p:cNvPr>
          <p:cNvSpPr/>
          <p:nvPr/>
        </p:nvSpPr>
        <p:spPr>
          <a:xfrm>
            <a:off x="4956196" y="1388885"/>
            <a:ext cx="49680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76,68%</a:t>
            </a:r>
            <a:endParaRPr lang="pt-BR" b="1" dirty="0"/>
          </a:p>
        </p:txBody>
      </p:sp>
      <p:sp>
        <p:nvSpPr>
          <p:cNvPr id="48" name="Forma Livre: Forma 47">
            <a:extLst>
              <a:ext uri="{FF2B5EF4-FFF2-40B4-BE49-F238E27FC236}">
                <a16:creationId xmlns:a16="http://schemas.microsoft.com/office/drawing/2014/main" id="{15773F4D-1975-779D-58EC-35882EDE42F3}"/>
              </a:ext>
            </a:extLst>
          </p:cNvPr>
          <p:cNvSpPr/>
          <p:nvPr/>
        </p:nvSpPr>
        <p:spPr>
          <a:xfrm>
            <a:off x="4956196" y="1584970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54" name="Forma Livre: Forma 53">
            <a:extLst>
              <a:ext uri="{FF2B5EF4-FFF2-40B4-BE49-F238E27FC236}">
                <a16:creationId xmlns:a16="http://schemas.microsoft.com/office/drawing/2014/main" id="{787320FF-A4EE-56AD-E7AA-64ED136B3543}"/>
              </a:ext>
            </a:extLst>
          </p:cNvPr>
          <p:cNvSpPr/>
          <p:nvPr/>
        </p:nvSpPr>
        <p:spPr>
          <a:xfrm>
            <a:off x="4956198" y="1592784"/>
            <a:ext cx="18396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28,40%</a:t>
            </a:r>
          </a:p>
        </p:txBody>
      </p:sp>
      <p:sp>
        <p:nvSpPr>
          <p:cNvPr id="85" name="Forma Livre: Forma 84">
            <a:extLst>
              <a:ext uri="{FF2B5EF4-FFF2-40B4-BE49-F238E27FC236}">
                <a16:creationId xmlns:a16="http://schemas.microsoft.com/office/drawing/2014/main" id="{5CCF9271-AA5E-E99D-AD0D-EE271138A938}"/>
              </a:ext>
            </a:extLst>
          </p:cNvPr>
          <p:cNvSpPr/>
          <p:nvPr/>
        </p:nvSpPr>
        <p:spPr>
          <a:xfrm>
            <a:off x="4956198" y="1910754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86" name="Retângulo 85">
            <a:extLst>
              <a:ext uri="{FF2B5EF4-FFF2-40B4-BE49-F238E27FC236}">
                <a16:creationId xmlns:a16="http://schemas.microsoft.com/office/drawing/2014/main" id="{BEF7BFC4-0544-4086-BFDD-97B975A7F5F4}"/>
              </a:ext>
            </a:extLst>
          </p:cNvPr>
          <p:cNvSpPr/>
          <p:nvPr/>
        </p:nvSpPr>
        <p:spPr>
          <a:xfrm>
            <a:off x="352378" y="1928266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Beneficiários(as) do Programa Bolsa Família</a:t>
            </a:r>
          </a:p>
        </p:txBody>
      </p:sp>
      <p:sp>
        <p:nvSpPr>
          <p:cNvPr id="87" name="Forma Livre: Forma 86">
            <a:extLst>
              <a:ext uri="{FF2B5EF4-FFF2-40B4-BE49-F238E27FC236}">
                <a16:creationId xmlns:a16="http://schemas.microsoft.com/office/drawing/2014/main" id="{7E994D7B-D88E-7FD6-F8E1-154D604A8C13}"/>
              </a:ext>
            </a:extLst>
          </p:cNvPr>
          <p:cNvSpPr/>
          <p:nvPr/>
        </p:nvSpPr>
        <p:spPr>
          <a:xfrm>
            <a:off x="4966137" y="1920747"/>
            <a:ext cx="44784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69,11%</a:t>
            </a:r>
            <a:endParaRPr lang="pt-BR" b="1" dirty="0"/>
          </a:p>
        </p:txBody>
      </p:sp>
      <p:sp>
        <p:nvSpPr>
          <p:cNvPr id="88" name="Forma Livre: Forma 87">
            <a:extLst>
              <a:ext uri="{FF2B5EF4-FFF2-40B4-BE49-F238E27FC236}">
                <a16:creationId xmlns:a16="http://schemas.microsoft.com/office/drawing/2014/main" id="{CB74A889-2603-8B35-1B76-C38BF62DE47C}"/>
              </a:ext>
            </a:extLst>
          </p:cNvPr>
          <p:cNvSpPr/>
          <p:nvPr/>
        </p:nvSpPr>
        <p:spPr>
          <a:xfrm>
            <a:off x="4956197" y="2091406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89" name="Forma Livre: Forma 88">
            <a:extLst>
              <a:ext uri="{FF2B5EF4-FFF2-40B4-BE49-F238E27FC236}">
                <a16:creationId xmlns:a16="http://schemas.microsoft.com/office/drawing/2014/main" id="{B3847FE0-AB1B-5835-CD1B-CFD1B8D397DC}"/>
              </a:ext>
            </a:extLst>
          </p:cNvPr>
          <p:cNvSpPr/>
          <p:nvPr/>
        </p:nvSpPr>
        <p:spPr>
          <a:xfrm>
            <a:off x="4956197" y="2097875"/>
            <a:ext cx="45180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69,72%</a:t>
            </a:r>
            <a:endParaRPr lang="pt-BR" b="1" dirty="0"/>
          </a:p>
        </p:txBody>
      </p:sp>
      <p:sp>
        <p:nvSpPr>
          <p:cNvPr id="90" name="Forma Livre: Forma 89">
            <a:extLst>
              <a:ext uri="{FF2B5EF4-FFF2-40B4-BE49-F238E27FC236}">
                <a16:creationId xmlns:a16="http://schemas.microsoft.com/office/drawing/2014/main" id="{B105F8B0-879F-AEA5-132C-DE4C91AB29ED}"/>
              </a:ext>
            </a:extLst>
          </p:cNvPr>
          <p:cNvSpPr/>
          <p:nvPr/>
        </p:nvSpPr>
        <p:spPr>
          <a:xfrm>
            <a:off x="4956197" y="2293960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91" name="Forma Livre: Forma 90">
            <a:extLst>
              <a:ext uri="{FF2B5EF4-FFF2-40B4-BE49-F238E27FC236}">
                <a16:creationId xmlns:a16="http://schemas.microsoft.com/office/drawing/2014/main" id="{83DD870F-5D1A-AB61-5896-ED4C26C2DA73}"/>
              </a:ext>
            </a:extLst>
          </p:cNvPr>
          <p:cNvSpPr/>
          <p:nvPr/>
        </p:nvSpPr>
        <p:spPr>
          <a:xfrm>
            <a:off x="4956199" y="2301774"/>
            <a:ext cx="16596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25,60%</a:t>
            </a:r>
          </a:p>
        </p:txBody>
      </p:sp>
      <p:sp>
        <p:nvSpPr>
          <p:cNvPr id="92" name="Forma Livre: Forma 91">
            <a:extLst>
              <a:ext uri="{FF2B5EF4-FFF2-40B4-BE49-F238E27FC236}">
                <a16:creationId xmlns:a16="http://schemas.microsoft.com/office/drawing/2014/main" id="{1A267EEE-0300-C8BD-5AA8-009787EF3693}"/>
              </a:ext>
            </a:extLst>
          </p:cNvPr>
          <p:cNvSpPr/>
          <p:nvPr/>
        </p:nvSpPr>
        <p:spPr>
          <a:xfrm>
            <a:off x="4946260" y="2586589"/>
            <a:ext cx="6499880" cy="210730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93" name="Retângulo 92">
            <a:extLst>
              <a:ext uri="{FF2B5EF4-FFF2-40B4-BE49-F238E27FC236}">
                <a16:creationId xmlns:a16="http://schemas.microsoft.com/office/drawing/2014/main" id="{50FBAA9E-628C-EC2F-88BC-E832114A30A4}"/>
              </a:ext>
            </a:extLst>
          </p:cNvPr>
          <p:cNvSpPr/>
          <p:nvPr/>
        </p:nvSpPr>
        <p:spPr>
          <a:xfrm>
            <a:off x="342440" y="2604101"/>
            <a:ext cx="4547261" cy="642260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Beneficiário(a) ou família de beneficiários(as) do BPC</a:t>
            </a:r>
          </a:p>
        </p:txBody>
      </p:sp>
      <p:sp>
        <p:nvSpPr>
          <p:cNvPr id="94" name="Forma Livre: Forma 93">
            <a:extLst>
              <a:ext uri="{FF2B5EF4-FFF2-40B4-BE49-F238E27FC236}">
                <a16:creationId xmlns:a16="http://schemas.microsoft.com/office/drawing/2014/main" id="{DACFF563-6DAB-0856-38F1-00F4B4D8FC54}"/>
              </a:ext>
            </a:extLst>
          </p:cNvPr>
          <p:cNvSpPr/>
          <p:nvPr/>
        </p:nvSpPr>
        <p:spPr>
          <a:xfrm>
            <a:off x="4956199" y="2596582"/>
            <a:ext cx="2610000" cy="200802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40,29%</a:t>
            </a:r>
            <a:endParaRPr lang="pt-BR" b="1" dirty="0"/>
          </a:p>
        </p:txBody>
      </p:sp>
      <p:sp>
        <p:nvSpPr>
          <p:cNvPr id="95" name="Forma Livre: Forma 94">
            <a:extLst>
              <a:ext uri="{FF2B5EF4-FFF2-40B4-BE49-F238E27FC236}">
                <a16:creationId xmlns:a16="http://schemas.microsoft.com/office/drawing/2014/main" id="{3E4D8278-F076-F2DB-58C6-C661A9A70C12}"/>
              </a:ext>
            </a:extLst>
          </p:cNvPr>
          <p:cNvSpPr/>
          <p:nvPr/>
        </p:nvSpPr>
        <p:spPr>
          <a:xfrm>
            <a:off x="4946259" y="2767241"/>
            <a:ext cx="6499880" cy="23294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96" name="Forma Livre: Forma 95">
            <a:extLst>
              <a:ext uri="{FF2B5EF4-FFF2-40B4-BE49-F238E27FC236}">
                <a16:creationId xmlns:a16="http://schemas.microsoft.com/office/drawing/2014/main" id="{F5B4AD5B-548E-E9E5-B1A5-53A649697DAD}"/>
              </a:ext>
            </a:extLst>
          </p:cNvPr>
          <p:cNvSpPr/>
          <p:nvPr/>
        </p:nvSpPr>
        <p:spPr>
          <a:xfrm>
            <a:off x="4946259" y="2773709"/>
            <a:ext cx="2746800" cy="209857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42,39%</a:t>
            </a:r>
            <a:endParaRPr lang="pt-BR" b="1" dirty="0"/>
          </a:p>
        </p:txBody>
      </p:sp>
      <p:sp>
        <p:nvSpPr>
          <p:cNvPr id="97" name="Forma Livre: Forma 96">
            <a:extLst>
              <a:ext uri="{FF2B5EF4-FFF2-40B4-BE49-F238E27FC236}">
                <a16:creationId xmlns:a16="http://schemas.microsoft.com/office/drawing/2014/main" id="{7F3DBF2A-B126-5F51-008E-18354384F4DE}"/>
              </a:ext>
            </a:extLst>
          </p:cNvPr>
          <p:cNvSpPr/>
          <p:nvPr/>
        </p:nvSpPr>
        <p:spPr>
          <a:xfrm>
            <a:off x="4946259" y="2969795"/>
            <a:ext cx="6499880" cy="23294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98" name="Forma Livre: Forma 97">
            <a:extLst>
              <a:ext uri="{FF2B5EF4-FFF2-40B4-BE49-F238E27FC236}">
                <a16:creationId xmlns:a16="http://schemas.microsoft.com/office/drawing/2014/main" id="{97B1D503-53C8-6EB6-6492-E2946A273069}"/>
              </a:ext>
            </a:extLst>
          </p:cNvPr>
          <p:cNvSpPr/>
          <p:nvPr/>
        </p:nvSpPr>
        <p:spPr>
          <a:xfrm>
            <a:off x="4946261" y="2977609"/>
            <a:ext cx="1080000" cy="21162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15,80%</a:t>
            </a:r>
          </a:p>
        </p:txBody>
      </p:sp>
      <p:sp>
        <p:nvSpPr>
          <p:cNvPr id="99" name="Forma Livre: Forma 98">
            <a:extLst>
              <a:ext uri="{FF2B5EF4-FFF2-40B4-BE49-F238E27FC236}">
                <a16:creationId xmlns:a16="http://schemas.microsoft.com/office/drawing/2014/main" id="{9276D3F1-FA9D-00C3-36EC-FC99E4FC5CA3}"/>
              </a:ext>
            </a:extLst>
          </p:cNvPr>
          <p:cNvSpPr/>
          <p:nvPr/>
        </p:nvSpPr>
        <p:spPr>
          <a:xfrm>
            <a:off x="4956200" y="3307191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00" name="Retângulo 99">
            <a:extLst>
              <a:ext uri="{FF2B5EF4-FFF2-40B4-BE49-F238E27FC236}">
                <a16:creationId xmlns:a16="http://schemas.microsoft.com/office/drawing/2014/main" id="{1BBCE34B-678E-9C99-DBD7-B9695D706127}"/>
              </a:ext>
            </a:extLst>
          </p:cNvPr>
          <p:cNvSpPr/>
          <p:nvPr/>
        </p:nvSpPr>
        <p:spPr>
          <a:xfrm>
            <a:off x="352380" y="3324703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Representante de associação comunitária ou de moradores</a:t>
            </a:r>
          </a:p>
        </p:txBody>
      </p:sp>
      <p:sp>
        <p:nvSpPr>
          <p:cNvPr id="101" name="Forma Livre: Forma 100">
            <a:extLst>
              <a:ext uri="{FF2B5EF4-FFF2-40B4-BE49-F238E27FC236}">
                <a16:creationId xmlns:a16="http://schemas.microsoft.com/office/drawing/2014/main" id="{E97A3D44-A670-C3DA-CE97-17FF80905D9D}"/>
              </a:ext>
            </a:extLst>
          </p:cNvPr>
          <p:cNvSpPr/>
          <p:nvPr/>
        </p:nvSpPr>
        <p:spPr>
          <a:xfrm>
            <a:off x="4966140" y="3317184"/>
            <a:ext cx="25848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39,89%</a:t>
            </a:r>
            <a:endParaRPr lang="pt-BR" b="1" dirty="0"/>
          </a:p>
        </p:txBody>
      </p:sp>
      <p:sp>
        <p:nvSpPr>
          <p:cNvPr id="102" name="Forma Livre: Forma 101">
            <a:extLst>
              <a:ext uri="{FF2B5EF4-FFF2-40B4-BE49-F238E27FC236}">
                <a16:creationId xmlns:a16="http://schemas.microsoft.com/office/drawing/2014/main" id="{7BE0632B-5DD9-7B73-A4EF-6218486E065E}"/>
              </a:ext>
            </a:extLst>
          </p:cNvPr>
          <p:cNvSpPr/>
          <p:nvPr/>
        </p:nvSpPr>
        <p:spPr>
          <a:xfrm>
            <a:off x="4956199" y="3487843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03" name="Forma Livre: Forma 102">
            <a:extLst>
              <a:ext uri="{FF2B5EF4-FFF2-40B4-BE49-F238E27FC236}">
                <a16:creationId xmlns:a16="http://schemas.microsoft.com/office/drawing/2014/main" id="{E12E6CA1-0F95-BD02-1BAD-ADD06125601B}"/>
              </a:ext>
            </a:extLst>
          </p:cNvPr>
          <p:cNvSpPr/>
          <p:nvPr/>
        </p:nvSpPr>
        <p:spPr>
          <a:xfrm>
            <a:off x="4956200" y="3494312"/>
            <a:ext cx="25632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39,54%</a:t>
            </a:r>
            <a:endParaRPr lang="pt-BR" b="1" dirty="0"/>
          </a:p>
        </p:txBody>
      </p:sp>
      <p:sp>
        <p:nvSpPr>
          <p:cNvPr id="104" name="Forma Livre: Forma 103">
            <a:extLst>
              <a:ext uri="{FF2B5EF4-FFF2-40B4-BE49-F238E27FC236}">
                <a16:creationId xmlns:a16="http://schemas.microsoft.com/office/drawing/2014/main" id="{467E18AD-22D2-50D0-4A64-623E241A0992}"/>
              </a:ext>
            </a:extLst>
          </p:cNvPr>
          <p:cNvSpPr/>
          <p:nvPr/>
        </p:nvSpPr>
        <p:spPr>
          <a:xfrm>
            <a:off x="4956199" y="3690397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05" name="Forma Livre: Forma 104">
            <a:extLst>
              <a:ext uri="{FF2B5EF4-FFF2-40B4-BE49-F238E27FC236}">
                <a16:creationId xmlns:a16="http://schemas.microsoft.com/office/drawing/2014/main" id="{62C3F48D-4280-C7D2-D5BF-83B21A742401}"/>
              </a:ext>
            </a:extLst>
          </p:cNvPr>
          <p:cNvSpPr/>
          <p:nvPr/>
        </p:nvSpPr>
        <p:spPr>
          <a:xfrm>
            <a:off x="4956201" y="3698211"/>
            <a:ext cx="9360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14,30%</a:t>
            </a:r>
          </a:p>
        </p:txBody>
      </p:sp>
      <p:sp>
        <p:nvSpPr>
          <p:cNvPr id="106" name="Forma Livre: Forma 105">
            <a:extLst>
              <a:ext uri="{FF2B5EF4-FFF2-40B4-BE49-F238E27FC236}">
                <a16:creationId xmlns:a16="http://schemas.microsoft.com/office/drawing/2014/main" id="{80237472-F8CA-EDAE-9EC0-3BDBAF66A89D}"/>
              </a:ext>
            </a:extLst>
          </p:cNvPr>
          <p:cNvSpPr/>
          <p:nvPr/>
        </p:nvSpPr>
        <p:spPr>
          <a:xfrm>
            <a:off x="4956199" y="4023014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07" name="Retângulo 106">
            <a:extLst>
              <a:ext uri="{FF2B5EF4-FFF2-40B4-BE49-F238E27FC236}">
                <a16:creationId xmlns:a16="http://schemas.microsoft.com/office/drawing/2014/main" id="{63EE9D17-40A7-7D3D-A347-3A8CBA5717D3}"/>
              </a:ext>
            </a:extLst>
          </p:cNvPr>
          <p:cNvSpPr/>
          <p:nvPr/>
        </p:nvSpPr>
        <p:spPr>
          <a:xfrm>
            <a:off x="352379" y="4040526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Usuário(a) de serviços socioassistenciais de </a:t>
            </a:r>
            <a:br>
              <a:rPr lang="pt-BR" sz="1400" dirty="0">
                <a:solidFill>
                  <a:schemeClr val="tx1"/>
                </a:solidFill>
              </a:rPr>
            </a:br>
            <a:r>
              <a:rPr lang="pt-BR" sz="1400" dirty="0">
                <a:solidFill>
                  <a:schemeClr val="tx1"/>
                </a:solidFill>
              </a:rPr>
              <a:t>Proteção Social Especial</a:t>
            </a:r>
          </a:p>
        </p:txBody>
      </p:sp>
      <p:sp>
        <p:nvSpPr>
          <p:cNvPr id="108" name="Forma Livre: Forma 107">
            <a:extLst>
              <a:ext uri="{FF2B5EF4-FFF2-40B4-BE49-F238E27FC236}">
                <a16:creationId xmlns:a16="http://schemas.microsoft.com/office/drawing/2014/main" id="{E37848A3-8B69-EB31-32E2-6BB5CF1F14AB}"/>
              </a:ext>
            </a:extLst>
          </p:cNvPr>
          <p:cNvSpPr/>
          <p:nvPr/>
        </p:nvSpPr>
        <p:spPr>
          <a:xfrm>
            <a:off x="4966139" y="4033007"/>
            <a:ext cx="17172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26,48%</a:t>
            </a:r>
            <a:endParaRPr lang="pt-BR" b="1" dirty="0"/>
          </a:p>
        </p:txBody>
      </p:sp>
      <p:sp>
        <p:nvSpPr>
          <p:cNvPr id="109" name="Forma Livre: Forma 108">
            <a:extLst>
              <a:ext uri="{FF2B5EF4-FFF2-40B4-BE49-F238E27FC236}">
                <a16:creationId xmlns:a16="http://schemas.microsoft.com/office/drawing/2014/main" id="{A3015327-521E-D465-6CFF-569CA5707CA7}"/>
              </a:ext>
            </a:extLst>
          </p:cNvPr>
          <p:cNvSpPr/>
          <p:nvPr/>
        </p:nvSpPr>
        <p:spPr>
          <a:xfrm>
            <a:off x="4956198" y="4203666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0" name="Forma Livre: Forma 109">
            <a:extLst>
              <a:ext uri="{FF2B5EF4-FFF2-40B4-BE49-F238E27FC236}">
                <a16:creationId xmlns:a16="http://schemas.microsoft.com/office/drawing/2014/main" id="{A794AFB8-3984-44C2-EE11-124D1D076C56}"/>
              </a:ext>
            </a:extLst>
          </p:cNvPr>
          <p:cNvSpPr/>
          <p:nvPr/>
        </p:nvSpPr>
        <p:spPr>
          <a:xfrm>
            <a:off x="4956199" y="4210135"/>
            <a:ext cx="18648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28,76%</a:t>
            </a:r>
            <a:endParaRPr lang="pt-BR" b="1" dirty="0"/>
          </a:p>
        </p:txBody>
      </p:sp>
      <p:sp>
        <p:nvSpPr>
          <p:cNvPr id="111" name="Forma Livre: Forma 110">
            <a:extLst>
              <a:ext uri="{FF2B5EF4-FFF2-40B4-BE49-F238E27FC236}">
                <a16:creationId xmlns:a16="http://schemas.microsoft.com/office/drawing/2014/main" id="{A371F375-897E-1CFD-0660-3FECE780A3E5}"/>
              </a:ext>
            </a:extLst>
          </p:cNvPr>
          <p:cNvSpPr/>
          <p:nvPr/>
        </p:nvSpPr>
        <p:spPr>
          <a:xfrm>
            <a:off x="4956198" y="4406220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2" name="Forma Livre: Forma 111">
            <a:extLst>
              <a:ext uri="{FF2B5EF4-FFF2-40B4-BE49-F238E27FC236}">
                <a16:creationId xmlns:a16="http://schemas.microsoft.com/office/drawing/2014/main" id="{3AFDC010-D956-6F31-B3E8-5FF28E5FD774}"/>
              </a:ext>
            </a:extLst>
          </p:cNvPr>
          <p:cNvSpPr/>
          <p:nvPr/>
        </p:nvSpPr>
        <p:spPr>
          <a:xfrm>
            <a:off x="4956200" y="4414034"/>
            <a:ext cx="8640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10,50%</a:t>
            </a:r>
          </a:p>
        </p:txBody>
      </p:sp>
      <p:sp>
        <p:nvSpPr>
          <p:cNvPr id="113" name="Forma Livre: Forma 112">
            <a:extLst>
              <a:ext uri="{FF2B5EF4-FFF2-40B4-BE49-F238E27FC236}">
                <a16:creationId xmlns:a16="http://schemas.microsoft.com/office/drawing/2014/main" id="{44A6ECA1-6FB2-A15C-D4D9-CCF22102DCE0}"/>
              </a:ext>
            </a:extLst>
          </p:cNvPr>
          <p:cNvSpPr/>
          <p:nvPr/>
        </p:nvSpPr>
        <p:spPr>
          <a:xfrm>
            <a:off x="4966141" y="4751172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4" name="Retângulo 113">
            <a:extLst>
              <a:ext uri="{FF2B5EF4-FFF2-40B4-BE49-F238E27FC236}">
                <a16:creationId xmlns:a16="http://schemas.microsoft.com/office/drawing/2014/main" id="{1D3B6C8F-F740-BBEA-EF11-7E17184E1067}"/>
              </a:ext>
            </a:extLst>
          </p:cNvPr>
          <p:cNvSpPr/>
          <p:nvPr/>
        </p:nvSpPr>
        <p:spPr>
          <a:xfrm>
            <a:off x="362321" y="4768684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Representante de fórum ou coletivo de usuários(as)</a:t>
            </a:r>
          </a:p>
        </p:txBody>
      </p:sp>
      <p:sp>
        <p:nvSpPr>
          <p:cNvPr id="115" name="Forma Livre: Forma 114">
            <a:extLst>
              <a:ext uri="{FF2B5EF4-FFF2-40B4-BE49-F238E27FC236}">
                <a16:creationId xmlns:a16="http://schemas.microsoft.com/office/drawing/2014/main" id="{57523DDB-62FF-1868-ABD2-CC142CC95187}"/>
              </a:ext>
            </a:extLst>
          </p:cNvPr>
          <p:cNvSpPr/>
          <p:nvPr/>
        </p:nvSpPr>
        <p:spPr>
          <a:xfrm>
            <a:off x="4976081" y="4761165"/>
            <a:ext cx="9000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10,71%</a:t>
            </a:r>
            <a:endParaRPr lang="pt-BR" b="1" dirty="0"/>
          </a:p>
        </p:txBody>
      </p:sp>
      <p:sp>
        <p:nvSpPr>
          <p:cNvPr id="116" name="Forma Livre: Forma 115">
            <a:extLst>
              <a:ext uri="{FF2B5EF4-FFF2-40B4-BE49-F238E27FC236}">
                <a16:creationId xmlns:a16="http://schemas.microsoft.com/office/drawing/2014/main" id="{E501E684-4AE7-4ABB-2438-A0DEAD510757}"/>
              </a:ext>
            </a:extLst>
          </p:cNvPr>
          <p:cNvSpPr/>
          <p:nvPr/>
        </p:nvSpPr>
        <p:spPr>
          <a:xfrm>
            <a:off x="4966140" y="4931824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7" name="Forma Livre: Forma 116">
            <a:extLst>
              <a:ext uri="{FF2B5EF4-FFF2-40B4-BE49-F238E27FC236}">
                <a16:creationId xmlns:a16="http://schemas.microsoft.com/office/drawing/2014/main" id="{002DF001-398D-70A9-9799-DF507E6481C0}"/>
              </a:ext>
            </a:extLst>
          </p:cNvPr>
          <p:cNvSpPr/>
          <p:nvPr/>
        </p:nvSpPr>
        <p:spPr>
          <a:xfrm>
            <a:off x="4966141" y="4938293"/>
            <a:ext cx="9720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10,96%</a:t>
            </a:r>
            <a:endParaRPr lang="pt-BR" b="1" dirty="0"/>
          </a:p>
        </p:txBody>
      </p:sp>
      <p:sp>
        <p:nvSpPr>
          <p:cNvPr id="118" name="Forma Livre: Forma 117">
            <a:extLst>
              <a:ext uri="{FF2B5EF4-FFF2-40B4-BE49-F238E27FC236}">
                <a16:creationId xmlns:a16="http://schemas.microsoft.com/office/drawing/2014/main" id="{63192EE0-803E-622D-4ACD-A22885273C2C}"/>
              </a:ext>
            </a:extLst>
          </p:cNvPr>
          <p:cNvSpPr/>
          <p:nvPr/>
        </p:nvSpPr>
        <p:spPr>
          <a:xfrm>
            <a:off x="4966140" y="5134378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9" name="Forma Livre: Forma 118">
            <a:extLst>
              <a:ext uri="{FF2B5EF4-FFF2-40B4-BE49-F238E27FC236}">
                <a16:creationId xmlns:a16="http://schemas.microsoft.com/office/drawing/2014/main" id="{09D5AC76-1183-4ED9-C070-4305EE539290}"/>
              </a:ext>
            </a:extLst>
          </p:cNvPr>
          <p:cNvSpPr/>
          <p:nvPr/>
        </p:nvSpPr>
        <p:spPr>
          <a:xfrm>
            <a:off x="4975664" y="5142192"/>
            <a:ext cx="7560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4,00%</a:t>
            </a:r>
          </a:p>
        </p:txBody>
      </p:sp>
      <p:sp>
        <p:nvSpPr>
          <p:cNvPr id="120" name="Forma Livre: Forma 119">
            <a:extLst>
              <a:ext uri="{FF2B5EF4-FFF2-40B4-BE49-F238E27FC236}">
                <a16:creationId xmlns:a16="http://schemas.microsoft.com/office/drawing/2014/main" id="{94CB0298-5F02-F1E2-7C47-6FC51467F0D5}"/>
              </a:ext>
            </a:extLst>
          </p:cNvPr>
          <p:cNvSpPr/>
          <p:nvPr/>
        </p:nvSpPr>
        <p:spPr>
          <a:xfrm>
            <a:off x="4956199" y="5480512"/>
            <a:ext cx="6480000" cy="17608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21" name="Retângulo 120">
            <a:extLst>
              <a:ext uri="{FF2B5EF4-FFF2-40B4-BE49-F238E27FC236}">
                <a16:creationId xmlns:a16="http://schemas.microsoft.com/office/drawing/2014/main" id="{10757089-DD1F-774D-377B-CD989CB88D5B}"/>
              </a:ext>
            </a:extLst>
          </p:cNvPr>
          <p:cNvSpPr/>
          <p:nvPr/>
        </p:nvSpPr>
        <p:spPr>
          <a:xfrm>
            <a:off x="352379" y="5498024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Outros</a:t>
            </a:r>
          </a:p>
        </p:txBody>
      </p:sp>
      <p:sp>
        <p:nvSpPr>
          <p:cNvPr id="122" name="Forma Livre: Forma 121">
            <a:extLst>
              <a:ext uri="{FF2B5EF4-FFF2-40B4-BE49-F238E27FC236}">
                <a16:creationId xmlns:a16="http://schemas.microsoft.com/office/drawing/2014/main" id="{4E1B2077-D95A-D35F-C1D6-3C0650609379}"/>
              </a:ext>
            </a:extLst>
          </p:cNvPr>
          <p:cNvSpPr/>
          <p:nvPr/>
        </p:nvSpPr>
        <p:spPr>
          <a:xfrm>
            <a:off x="4966139" y="5490505"/>
            <a:ext cx="648000" cy="167788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2%</a:t>
            </a:r>
            <a:endParaRPr lang="pt-BR" b="1" dirty="0"/>
          </a:p>
        </p:txBody>
      </p:sp>
      <p:sp>
        <p:nvSpPr>
          <p:cNvPr id="123" name="Forma Livre: Forma 122">
            <a:extLst>
              <a:ext uri="{FF2B5EF4-FFF2-40B4-BE49-F238E27FC236}">
                <a16:creationId xmlns:a16="http://schemas.microsoft.com/office/drawing/2014/main" id="{1BA0DC2F-F3D4-C7C0-23CC-969E63CFA89C}"/>
              </a:ext>
            </a:extLst>
          </p:cNvPr>
          <p:cNvSpPr/>
          <p:nvPr/>
        </p:nvSpPr>
        <p:spPr>
          <a:xfrm>
            <a:off x="4956198" y="5661164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24" name="Forma Livre: Forma 123">
            <a:extLst>
              <a:ext uri="{FF2B5EF4-FFF2-40B4-BE49-F238E27FC236}">
                <a16:creationId xmlns:a16="http://schemas.microsoft.com/office/drawing/2014/main" id="{F7637899-495B-7214-F6D1-44ACB2734DE1}"/>
              </a:ext>
            </a:extLst>
          </p:cNvPr>
          <p:cNvSpPr/>
          <p:nvPr/>
        </p:nvSpPr>
        <p:spPr>
          <a:xfrm>
            <a:off x="4956199" y="5667633"/>
            <a:ext cx="792000" cy="17535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3,98%</a:t>
            </a:r>
            <a:endParaRPr lang="pt-BR" b="1" dirty="0"/>
          </a:p>
        </p:txBody>
      </p:sp>
      <p:sp>
        <p:nvSpPr>
          <p:cNvPr id="125" name="Forma Livre: Forma 124">
            <a:extLst>
              <a:ext uri="{FF2B5EF4-FFF2-40B4-BE49-F238E27FC236}">
                <a16:creationId xmlns:a16="http://schemas.microsoft.com/office/drawing/2014/main" id="{70DC41C3-F572-E0DF-EE34-B67CDFACE977}"/>
              </a:ext>
            </a:extLst>
          </p:cNvPr>
          <p:cNvSpPr/>
          <p:nvPr/>
        </p:nvSpPr>
        <p:spPr>
          <a:xfrm>
            <a:off x="4956198" y="5854193"/>
            <a:ext cx="6480000" cy="194649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26" name="Forma Livre: Forma 125">
            <a:extLst>
              <a:ext uri="{FF2B5EF4-FFF2-40B4-BE49-F238E27FC236}">
                <a16:creationId xmlns:a16="http://schemas.microsoft.com/office/drawing/2014/main" id="{88B8593B-643A-6922-5CFB-ED4BDFE5E168}"/>
              </a:ext>
            </a:extLst>
          </p:cNvPr>
          <p:cNvSpPr/>
          <p:nvPr/>
        </p:nvSpPr>
        <p:spPr>
          <a:xfrm>
            <a:off x="4956200" y="5862007"/>
            <a:ext cx="576000" cy="176835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1,5%</a:t>
            </a:r>
          </a:p>
        </p:txBody>
      </p:sp>
      <p:sp>
        <p:nvSpPr>
          <p:cNvPr id="155" name="Retângulo 154">
            <a:extLst>
              <a:ext uri="{FF2B5EF4-FFF2-40B4-BE49-F238E27FC236}">
                <a16:creationId xmlns:a16="http://schemas.microsoft.com/office/drawing/2014/main" id="{C3B29BF0-1519-869A-D362-EF504903DA68}"/>
              </a:ext>
            </a:extLst>
          </p:cNvPr>
          <p:cNvSpPr>
            <a:spLocks/>
          </p:cNvSpPr>
          <p:nvPr/>
        </p:nvSpPr>
        <p:spPr>
          <a:xfrm>
            <a:off x="5676236" y="6500832"/>
            <a:ext cx="180000" cy="180000"/>
          </a:xfrm>
          <a:prstGeom prst="rect">
            <a:avLst/>
          </a:prstGeom>
          <a:gradFill flip="none" rotWithShape="1">
            <a:gsLst>
              <a:gs pos="46000">
                <a:srgbClr val="004620"/>
              </a:gs>
              <a:gs pos="0">
                <a:srgbClr val="00863D"/>
              </a:gs>
              <a:gs pos="19000">
                <a:srgbClr val="005C2A"/>
              </a:gs>
            </a:gsLst>
            <a:lin ang="5400000" scaled="1"/>
            <a:tileRect/>
          </a:gradFill>
          <a:ln w="12700">
            <a:solidFill>
              <a:srgbClr val="00462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156" name="Retângulo 155">
            <a:extLst>
              <a:ext uri="{FF2B5EF4-FFF2-40B4-BE49-F238E27FC236}">
                <a16:creationId xmlns:a16="http://schemas.microsoft.com/office/drawing/2014/main" id="{5835A60F-6756-0AE1-208A-CECCC534BF37}"/>
              </a:ext>
            </a:extLst>
          </p:cNvPr>
          <p:cNvSpPr>
            <a:spLocks/>
          </p:cNvSpPr>
          <p:nvPr/>
        </p:nvSpPr>
        <p:spPr>
          <a:xfrm>
            <a:off x="5782125" y="6515211"/>
            <a:ext cx="574545" cy="188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2018</a:t>
            </a:r>
          </a:p>
        </p:txBody>
      </p:sp>
      <p:sp>
        <p:nvSpPr>
          <p:cNvPr id="157" name="Retângulo 156">
            <a:extLst>
              <a:ext uri="{FF2B5EF4-FFF2-40B4-BE49-F238E27FC236}">
                <a16:creationId xmlns:a16="http://schemas.microsoft.com/office/drawing/2014/main" id="{F495AB9C-9529-26FA-3C47-A91E9F7C3D6E}"/>
              </a:ext>
            </a:extLst>
          </p:cNvPr>
          <p:cNvSpPr>
            <a:spLocks/>
          </p:cNvSpPr>
          <p:nvPr/>
        </p:nvSpPr>
        <p:spPr>
          <a:xfrm>
            <a:off x="4956197" y="6498600"/>
            <a:ext cx="180000" cy="180000"/>
          </a:xfrm>
          <a:prstGeom prst="rect">
            <a:avLst/>
          </a:prstGeom>
          <a:gradFill flip="none" rotWithShape="1">
            <a:gsLst>
              <a:gs pos="43000">
                <a:srgbClr val="162746"/>
              </a:gs>
              <a:gs pos="3000">
                <a:schemeClr val="accent5">
                  <a:lumMod val="75000"/>
                </a:schemeClr>
              </a:gs>
              <a:gs pos="21000">
                <a:schemeClr val="accent5">
                  <a:lumMod val="50000"/>
                </a:schemeClr>
              </a:gs>
            </a:gsLst>
            <a:lin ang="5400000" scaled="1"/>
            <a:tileRect/>
          </a:gradFill>
          <a:ln w="15875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158" name="Retângulo 157">
            <a:extLst>
              <a:ext uri="{FF2B5EF4-FFF2-40B4-BE49-F238E27FC236}">
                <a16:creationId xmlns:a16="http://schemas.microsoft.com/office/drawing/2014/main" id="{E4D42534-45B9-9EC8-B18C-0480EE1D08CC}"/>
              </a:ext>
            </a:extLst>
          </p:cNvPr>
          <p:cNvSpPr>
            <a:spLocks/>
          </p:cNvSpPr>
          <p:nvPr/>
        </p:nvSpPr>
        <p:spPr>
          <a:xfrm>
            <a:off x="5062086" y="6488581"/>
            <a:ext cx="574545" cy="188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</p:txBody>
      </p:sp>
      <p:sp>
        <p:nvSpPr>
          <p:cNvPr id="159" name="Retângulo 158">
            <a:extLst>
              <a:ext uri="{FF2B5EF4-FFF2-40B4-BE49-F238E27FC236}">
                <a16:creationId xmlns:a16="http://schemas.microsoft.com/office/drawing/2014/main" id="{56AD1BE0-AD4B-2485-F129-1C0FDD573BAD}"/>
              </a:ext>
            </a:extLst>
          </p:cNvPr>
          <p:cNvSpPr>
            <a:spLocks/>
          </p:cNvSpPr>
          <p:nvPr/>
        </p:nvSpPr>
        <p:spPr>
          <a:xfrm>
            <a:off x="6331277" y="6496681"/>
            <a:ext cx="180000" cy="180000"/>
          </a:xfrm>
          <a:prstGeom prst="rect">
            <a:avLst/>
          </a:prstGeom>
          <a:gradFill flip="none" rotWithShape="1">
            <a:gsLst>
              <a:gs pos="45000">
                <a:srgbClr val="C00000"/>
              </a:gs>
              <a:gs pos="0">
                <a:srgbClr val="F36D7A"/>
              </a:gs>
              <a:gs pos="16000">
                <a:srgbClr val="ED2336"/>
              </a:gs>
            </a:gsLst>
            <a:lin ang="5400000" scaled="1"/>
            <a:tileRect/>
          </a:gradFill>
          <a:ln w="12700">
            <a:solidFill>
              <a:srgbClr val="EF394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160" name="Retângulo 159">
            <a:extLst>
              <a:ext uri="{FF2B5EF4-FFF2-40B4-BE49-F238E27FC236}">
                <a16:creationId xmlns:a16="http://schemas.microsoft.com/office/drawing/2014/main" id="{2939408B-4E8B-589F-3575-9E9EE4BBB46D}"/>
              </a:ext>
            </a:extLst>
          </p:cNvPr>
          <p:cNvSpPr>
            <a:spLocks/>
          </p:cNvSpPr>
          <p:nvPr/>
        </p:nvSpPr>
        <p:spPr>
          <a:xfrm>
            <a:off x="6443780" y="6496680"/>
            <a:ext cx="574545" cy="188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2022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D5DA0D2-2B2A-EBDC-2D21-9D85E8C3BEC5}"/>
              </a:ext>
            </a:extLst>
          </p:cNvPr>
          <p:cNvSpPr txBox="1"/>
          <p:nvPr/>
        </p:nvSpPr>
        <p:spPr>
          <a:xfrm>
            <a:off x="0" y="126974"/>
            <a:ext cx="116331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/>
              <a:t>REPRESENTANTES DE USUÁRIOS(AS) NOS </a:t>
            </a:r>
          </a:p>
          <a:p>
            <a:pPr algn="ctr"/>
            <a:r>
              <a:rPr lang="pt-BR" sz="2300" b="1" dirty="0"/>
              <a:t>CONSELHOS </a:t>
            </a:r>
            <a:r>
              <a:rPr lang="pt-BR" sz="2300" b="1" u="sng" dirty="0"/>
              <a:t>MUNICIPAIS</a:t>
            </a:r>
            <a:r>
              <a:rPr lang="pt-BR" sz="2300" b="1" dirty="0"/>
              <a:t> DE ASSISTÊNCIA SOCIAL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EECB843-AF9A-D4CD-EFB1-C9D4092C8D72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91159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49" grpId="0" animBg="1"/>
      <p:bldP spid="53" grpId="0" animBg="1"/>
      <p:bldP spid="48" grpId="0" animBg="1"/>
      <p:bldP spid="5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55" grpId="0" animBg="1"/>
      <p:bldP spid="156" grpId="0"/>
      <p:bldP spid="157" grpId="0" animBg="1"/>
      <p:bldP spid="158" grpId="0"/>
      <p:bldP spid="159" grpId="0" animBg="1"/>
      <p:bldP spid="160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A2B58CB-3553-1499-86F2-55432D7E5934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222" name="CaixaDeTexto 221">
            <a:extLst>
              <a:ext uri="{FF2B5EF4-FFF2-40B4-BE49-F238E27FC236}">
                <a16:creationId xmlns:a16="http://schemas.microsoft.com/office/drawing/2014/main" id="{D361A584-D21C-FD0B-5467-98BCF29A56A3}"/>
              </a:ext>
            </a:extLst>
          </p:cNvPr>
          <p:cNvSpPr txBox="1"/>
          <p:nvPr/>
        </p:nvSpPr>
        <p:spPr>
          <a:xfrm>
            <a:off x="168965" y="130368"/>
            <a:ext cx="1138030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/>
              <a:t>PERCENTUAL DE CONSELHOS </a:t>
            </a:r>
            <a:r>
              <a:rPr lang="pt-BR" sz="2300" b="1" u="sng" dirty="0"/>
              <a:t>ESTADUAIS</a:t>
            </a:r>
            <a:r>
              <a:rPr lang="pt-BR" sz="2300" b="1" dirty="0"/>
              <a:t> QUE PUBLICAM AS </a:t>
            </a:r>
          </a:p>
          <a:p>
            <a:pPr algn="ctr"/>
            <a:r>
              <a:rPr lang="pt-BR" sz="2300" b="1" dirty="0"/>
              <a:t>RESOLUÇÕES EM DIÁRIO OFICIAL</a:t>
            </a:r>
          </a:p>
        </p:txBody>
      </p:sp>
      <p:sp>
        <p:nvSpPr>
          <p:cNvPr id="216" name="Retângulo 215">
            <a:extLst>
              <a:ext uri="{FF2B5EF4-FFF2-40B4-BE49-F238E27FC236}">
                <a16:creationId xmlns:a16="http://schemas.microsoft.com/office/drawing/2014/main" id="{1FF1FF2F-9F11-31EB-2736-E05931D6DDEA}"/>
              </a:ext>
            </a:extLst>
          </p:cNvPr>
          <p:cNvSpPr>
            <a:spLocks/>
          </p:cNvSpPr>
          <p:nvPr/>
        </p:nvSpPr>
        <p:spPr>
          <a:xfrm>
            <a:off x="2259511" y="6394434"/>
            <a:ext cx="180000" cy="180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 extrusionH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7" name="Retângulo 216">
            <a:extLst>
              <a:ext uri="{FF2B5EF4-FFF2-40B4-BE49-F238E27FC236}">
                <a16:creationId xmlns:a16="http://schemas.microsoft.com/office/drawing/2014/main" id="{F92A7BB2-9298-45B4-E725-ECF67A498E30}"/>
              </a:ext>
            </a:extLst>
          </p:cNvPr>
          <p:cNvSpPr>
            <a:spLocks/>
          </p:cNvSpPr>
          <p:nvPr/>
        </p:nvSpPr>
        <p:spPr>
          <a:xfrm>
            <a:off x="2411770" y="6394434"/>
            <a:ext cx="3403308" cy="219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Todas as deliberações/resoluções são publicada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B64053AC-EEE4-6032-D3F2-E9A06A9D31AB}"/>
              </a:ext>
            </a:extLst>
          </p:cNvPr>
          <p:cNvSpPr/>
          <p:nvPr/>
        </p:nvSpPr>
        <p:spPr>
          <a:xfrm>
            <a:off x="822006" y="1386368"/>
            <a:ext cx="10138815" cy="4186381"/>
          </a:xfrm>
          <a:prstGeom prst="rect">
            <a:avLst/>
          </a:prstGeom>
          <a:noFill/>
          <a:ln w="19050">
            <a:gradFill>
              <a:gsLst>
                <a:gs pos="39000">
                  <a:schemeClr val="bg2">
                    <a:lumMod val="75000"/>
                  </a:schemeClr>
                </a:gs>
                <a:gs pos="19744">
                  <a:srgbClr val="A9A7A7"/>
                </a:gs>
                <a:gs pos="68000">
                  <a:schemeClr val="bg2">
                    <a:lumMod val="25000"/>
                  </a:schemeClr>
                </a:gs>
                <a:gs pos="85000">
                  <a:schemeClr val="tx1"/>
                </a:gs>
              </a:gsLst>
              <a:lin ang="5400000" scaled="1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FFB0D1B2-B2CE-5E64-8E60-D56AE262E324}"/>
              </a:ext>
            </a:extLst>
          </p:cNvPr>
          <p:cNvSpPr/>
          <p:nvPr/>
        </p:nvSpPr>
        <p:spPr>
          <a:xfrm>
            <a:off x="957957" y="3608296"/>
            <a:ext cx="9840911" cy="3195587"/>
          </a:xfrm>
          <a:prstGeom prst="rect">
            <a:avLst/>
          </a:prstGeom>
          <a:gradFill flip="none" rotWithShape="1">
            <a:gsLst>
              <a:gs pos="12000">
                <a:schemeClr val="bg2">
                  <a:lumMod val="75000"/>
                </a:schemeClr>
              </a:gs>
              <a:gs pos="67000">
                <a:schemeClr val="bg2">
                  <a:lumMod val="28000"/>
                </a:schemeClr>
              </a:gs>
              <a:gs pos="100000">
                <a:schemeClr val="tx1"/>
              </a:gs>
            </a:gsLst>
            <a:path path="rect">
              <a:fillToRect l="100000" t="100000"/>
            </a:path>
            <a:tileRect r="-100000" b="-100000"/>
          </a:gradFill>
          <a:effectLst>
            <a:outerShdw blurRad="190500" dir="14400000" sx="104000" sy="104000" algn="tl" rotWithShape="0">
              <a:schemeClr val="tx2">
                <a:lumMod val="60000"/>
                <a:lumOff val="40000"/>
                <a:alpha val="23000"/>
              </a:schemeClr>
            </a:outerShdw>
          </a:effectLst>
          <a:scene3d>
            <a:camera prst="perspectiveRelaxed">
              <a:rot lat="17073590" lon="0" rev="0"/>
            </a:camera>
            <a:lightRig rig="brightRoom" dir="t"/>
          </a:scene3d>
          <a:sp3d extrusionH="476250">
            <a:extrusionClr>
              <a:schemeClr val="bg2">
                <a:lumMod val="10000"/>
              </a:schemeClr>
            </a:extrusion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154F2F6E-953A-973D-5E78-86613475E15F}"/>
              </a:ext>
            </a:extLst>
          </p:cNvPr>
          <p:cNvSpPr/>
          <p:nvPr/>
        </p:nvSpPr>
        <p:spPr>
          <a:xfrm>
            <a:off x="1858107" y="1178765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4089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6" name="CaixaDeTexto 105">
            <a:extLst>
              <a:ext uri="{FF2B5EF4-FFF2-40B4-BE49-F238E27FC236}">
                <a16:creationId xmlns:a16="http://schemas.microsoft.com/office/drawing/2014/main" id="{7C435800-D645-00AA-187F-A05D6915A5E0}"/>
              </a:ext>
            </a:extLst>
          </p:cNvPr>
          <p:cNvSpPr txBox="1"/>
          <p:nvPr/>
        </p:nvSpPr>
        <p:spPr>
          <a:xfrm>
            <a:off x="1813276" y="3163106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204" name="CaixaDeTexto 203">
            <a:extLst>
              <a:ext uri="{FF2B5EF4-FFF2-40B4-BE49-F238E27FC236}">
                <a16:creationId xmlns:a16="http://schemas.microsoft.com/office/drawing/2014/main" id="{F49D3784-BF78-AE59-0595-B537D90E2103}"/>
              </a:ext>
            </a:extLst>
          </p:cNvPr>
          <p:cNvSpPr txBox="1"/>
          <p:nvPr/>
        </p:nvSpPr>
        <p:spPr>
          <a:xfrm>
            <a:off x="1813276" y="5749711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2017</a:t>
            </a:r>
          </a:p>
        </p:txBody>
      </p:sp>
      <p:sp>
        <p:nvSpPr>
          <p:cNvPr id="205" name="CaixaDeTexto 204">
            <a:extLst>
              <a:ext uri="{FF2B5EF4-FFF2-40B4-BE49-F238E27FC236}">
                <a16:creationId xmlns:a16="http://schemas.microsoft.com/office/drawing/2014/main" id="{E6513567-48A7-CB4A-C574-49BA9691F0C4}"/>
              </a:ext>
            </a:extLst>
          </p:cNvPr>
          <p:cNvSpPr txBox="1"/>
          <p:nvPr/>
        </p:nvSpPr>
        <p:spPr>
          <a:xfrm>
            <a:off x="3266232" y="5753798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2018</a:t>
            </a:r>
          </a:p>
        </p:txBody>
      </p:sp>
      <p:sp>
        <p:nvSpPr>
          <p:cNvPr id="206" name="CaixaDeTexto 205">
            <a:extLst>
              <a:ext uri="{FF2B5EF4-FFF2-40B4-BE49-F238E27FC236}">
                <a16:creationId xmlns:a16="http://schemas.microsoft.com/office/drawing/2014/main" id="{F24794F9-2C08-ABF2-FC2A-44E5F073964C}"/>
              </a:ext>
            </a:extLst>
          </p:cNvPr>
          <p:cNvSpPr txBox="1"/>
          <p:nvPr/>
        </p:nvSpPr>
        <p:spPr>
          <a:xfrm>
            <a:off x="4731712" y="5776076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2019</a:t>
            </a:r>
          </a:p>
        </p:txBody>
      </p:sp>
      <p:sp>
        <p:nvSpPr>
          <p:cNvPr id="72" name="CaixaDeTexto 71">
            <a:extLst>
              <a:ext uri="{FF2B5EF4-FFF2-40B4-BE49-F238E27FC236}">
                <a16:creationId xmlns:a16="http://schemas.microsoft.com/office/drawing/2014/main" id="{97935BB0-8164-98C9-8A05-3B64DFC4526E}"/>
              </a:ext>
            </a:extLst>
          </p:cNvPr>
          <p:cNvSpPr txBox="1"/>
          <p:nvPr/>
        </p:nvSpPr>
        <p:spPr>
          <a:xfrm>
            <a:off x="6305360" y="5756844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2017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D8A0946F-C854-1869-CC91-29F9AF909C16}"/>
              </a:ext>
            </a:extLst>
          </p:cNvPr>
          <p:cNvSpPr txBox="1"/>
          <p:nvPr/>
        </p:nvSpPr>
        <p:spPr>
          <a:xfrm>
            <a:off x="7791599" y="5756844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2018</a:t>
            </a:r>
          </a:p>
        </p:txBody>
      </p: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D6515BD7-6A85-0F35-CA00-5F3F25C420E1}"/>
              </a:ext>
            </a:extLst>
          </p:cNvPr>
          <p:cNvSpPr txBox="1"/>
          <p:nvPr/>
        </p:nvSpPr>
        <p:spPr>
          <a:xfrm>
            <a:off x="9401512" y="5756844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2019</a:t>
            </a:r>
          </a:p>
        </p:txBody>
      </p:sp>
      <p:sp>
        <p:nvSpPr>
          <p:cNvPr id="93" name="CaixaDeTexto 92">
            <a:extLst>
              <a:ext uri="{FF2B5EF4-FFF2-40B4-BE49-F238E27FC236}">
                <a16:creationId xmlns:a16="http://schemas.microsoft.com/office/drawing/2014/main" id="{BC606BC6-626F-657E-FDAA-18E8881FA755}"/>
              </a:ext>
            </a:extLst>
          </p:cNvPr>
          <p:cNvSpPr txBox="1"/>
          <p:nvPr/>
        </p:nvSpPr>
        <p:spPr>
          <a:xfrm>
            <a:off x="9342271" y="2675421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11,21%</a:t>
            </a:r>
          </a:p>
        </p:txBody>
      </p:sp>
      <p:sp>
        <p:nvSpPr>
          <p:cNvPr id="96" name="Retângulo 95">
            <a:extLst>
              <a:ext uri="{FF2B5EF4-FFF2-40B4-BE49-F238E27FC236}">
                <a16:creationId xmlns:a16="http://schemas.microsoft.com/office/drawing/2014/main" id="{71DF9ACB-37A0-A9D6-9F57-B636D8D390D1}"/>
              </a:ext>
            </a:extLst>
          </p:cNvPr>
          <p:cNvSpPr>
            <a:spLocks/>
          </p:cNvSpPr>
          <p:nvPr/>
        </p:nvSpPr>
        <p:spPr>
          <a:xfrm>
            <a:off x="6375781" y="6395758"/>
            <a:ext cx="180000" cy="180000"/>
          </a:xfrm>
          <a:prstGeom prst="rect">
            <a:avLst/>
          </a:prstGeom>
          <a:solidFill>
            <a:srgbClr val="F25867"/>
          </a:solidFill>
          <a:ln>
            <a:noFill/>
          </a:ln>
          <a:scene3d>
            <a:camera prst="orthographicFront"/>
            <a:lightRig rig="threePt" dir="t"/>
          </a:scene3d>
          <a:sp3d extrusionH="330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7" name="Retângulo 96">
            <a:extLst>
              <a:ext uri="{FF2B5EF4-FFF2-40B4-BE49-F238E27FC236}">
                <a16:creationId xmlns:a16="http://schemas.microsoft.com/office/drawing/2014/main" id="{28C2C78A-2EB4-2276-11DB-2D2CE34DA189}"/>
              </a:ext>
            </a:extLst>
          </p:cNvPr>
          <p:cNvSpPr>
            <a:spLocks/>
          </p:cNvSpPr>
          <p:nvPr/>
        </p:nvSpPr>
        <p:spPr>
          <a:xfrm>
            <a:off x="6528040" y="6395758"/>
            <a:ext cx="3403308" cy="219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maioria das deliberações/resoluções é publicada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2B855D67-EAF7-687A-2639-3FF6D654B34E}"/>
              </a:ext>
            </a:extLst>
          </p:cNvPr>
          <p:cNvSpPr/>
          <p:nvPr/>
        </p:nvSpPr>
        <p:spPr>
          <a:xfrm>
            <a:off x="3291513" y="1175327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4089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B6EE22E-BE49-6CE6-9775-CD57FBB5BB0C}"/>
              </a:ext>
            </a:extLst>
          </p:cNvPr>
          <p:cNvSpPr txBox="1"/>
          <p:nvPr/>
        </p:nvSpPr>
        <p:spPr>
          <a:xfrm>
            <a:off x="3246682" y="3159668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CDE7373F-920C-F7E9-8B10-C7BBA2B4911D}"/>
              </a:ext>
            </a:extLst>
          </p:cNvPr>
          <p:cNvSpPr/>
          <p:nvPr/>
        </p:nvSpPr>
        <p:spPr>
          <a:xfrm>
            <a:off x="6410643" y="1512276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3759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E35FA5D-B016-81A5-ACA2-B323FE0D5B6B}"/>
              </a:ext>
            </a:extLst>
          </p:cNvPr>
          <p:cNvSpPr txBox="1"/>
          <p:nvPr/>
        </p:nvSpPr>
        <p:spPr>
          <a:xfrm>
            <a:off x="6365812" y="3163106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96,20%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854E6790-921E-BBFD-A691-919D79674D9B}"/>
              </a:ext>
            </a:extLst>
          </p:cNvPr>
          <p:cNvSpPr/>
          <p:nvPr/>
        </p:nvSpPr>
        <p:spPr>
          <a:xfrm>
            <a:off x="7883486" y="1181281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4089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C0F33A2-F45A-167E-6953-AC7A02FE52C2}"/>
              </a:ext>
            </a:extLst>
          </p:cNvPr>
          <p:cNvSpPr txBox="1"/>
          <p:nvPr/>
        </p:nvSpPr>
        <p:spPr>
          <a:xfrm>
            <a:off x="7838655" y="3171972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BB84CBD1-471D-BAE8-1EF3-20CB8315981F}"/>
              </a:ext>
            </a:extLst>
          </p:cNvPr>
          <p:cNvSpPr/>
          <p:nvPr/>
        </p:nvSpPr>
        <p:spPr>
          <a:xfrm>
            <a:off x="4745892" y="1177276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4089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38E08FB-290C-7F36-D3F7-65549DBF2B72}"/>
              </a:ext>
            </a:extLst>
          </p:cNvPr>
          <p:cNvSpPr txBox="1"/>
          <p:nvPr/>
        </p:nvSpPr>
        <p:spPr>
          <a:xfrm>
            <a:off x="4701061" y="3161617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9DC0C826-EAB3-BDC2-FDB3-8FF9055AC0C3}"/>
              </a:ext>
            </a:extLst>
          </p:cNvPr>
          <p:cNvSpPr/>
          <p:nvPr/>
        </p:nvSpPr>
        <p:spPr>
          <a:xfrm>
            <a:off x="6410293" y="1178309"/>
            <a:ext cx="648000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3492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0FDE86A-005E-DE04-3919-F8547B261586}"/>
              </a:ext>
            </a:extLst>
          </p:cNvPr>
          <p:cNvSpPr txBox="1"/>
          <p:nvPr/>
        </p:nvSpPr>
        <p:spPr>
          <a:xfrm>
            <a:off x="6365812" y="1564577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3,8%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B8B63A1A-C17D-06AA-0EC5-A3E3621236E8}"/>
              </a:ext>
            </a:extLst>
          </p:cNvPr>
          <p:cNvSpPr/>
          <p:nvPr/>
        </p:nvSpPr>
        <p:spPr>
          <a:xfrm>
            <a:off x="9413110" y="1512055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37528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0239AF33-8C4F-81E0-16F7-67977582192E}"/>
              </a:ext>
            </a:extLst>
          </p:cNvPr>
          <p:cNvSpPr txBox="1"/>
          <p:nvPr/>
        </p:nvSpPr>
        <p:spPr>
          <a:xfrm>
            <a:off x="9368279" y="3175585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96,20%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9CFE7D33-EA76-3DD7-C2F8-E0ABA8996C6D}"/>
              </a:ext>
            </a:extLst>
          </p:cNvPr>
          <p:cNvSpPr/>
          <p:nvPr/>
        </p:nvSpPr>
        <p:spPr>
          <a:xfrm>
            <a:off x="9412760" y="1178088"/>
            <a:ext cx="650152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3492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DE777176-2480-F733-DBE7-794B9B3DD8C8}"/>
              </a:ext>
            </a:extLst>
          </p:cNvPr>
          <p:cNvSpPr txBox="1"/>
          <p:nvPr/>
        </p:nvSpPr>
        <p:spPr>
          <a:xfrm>
            <a:off x="9368279" y="1577056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3,8%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784DA15-38CE-BC58-092E-366AC8974264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394170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" grpId="0"/>
      <p:bldP spid="216" grpId="0" animBg="1"/>
      <p:bldP spid="217" grpId="0"/>
      <p:bldP spid="25" grpId="0" animBg="1"/>
      <p:bldP spid="24" grpId="0" animBg="1"/>
      <p:bldP spid="5" grpId="0" animBg="1"/>
      <p:bldP spid="106" grpId="0"/>
      <p:bldP spid="204" grpId="0"/>
      <p:bldP spid="205" grpId="0"/>
      <p:bldP spid="206" grpId="0"/>
      <p:bldP spid="72" grpId="0"/>
      <p:bldP spid="73" grpId="0"/>
      <p:bldP spid="74" grpId="0"/>
      <p:bldP spid="96" grpId="0" animBg="1"/>
      <p:bldP spid="97" grpId="0"/>
      <p:bldP spid="2" grpId="0" animBg="1"/>
      <p:bldP spid="6" grpId="0"/>
      <p:bldP spid="7" grpId="0" animBg="1"/>
      <p:bldP spid="8" grpId="0"/>
      <p:bldP spid="9" grpId="0" animBg="1"/>
      <p:bldP spid="10" grpId="0"/>
      <p:bldP spid="13" grpId="0" animBg="1"/>
      <p:bldP spid="15" grpId="0"/>
      <p:bldP spid="90" grpId="0" animBg="1"/>
      <p:bldP spid="22" grpId="0"/>
      <p:bldP spid="23" grpId="0" animBg="1"/>
      <p:bldP spid="26" grpId="0"/>
      <p:bldP spid="27" grpId="0" animBg="1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A2B58CB-3553-1499-86F2-55432D7E5934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222" name="CaixaDeTexto 221">
            <a:extLst>
              <a:ext uri="{FF2B5EF4-FFF2-40B4-BE49-F238E27FC236}">
                <a16:creationId xmlns:a16="http://schemas.microsoft.com/office/drawing/2014/main" id="{D361A584-D21C-FD0B-5467-98BCF29A56A3}"/>
              </a:ext>
            </a:extLst>
          </p:cNvPr>
          <p:cNvSpPr txBox="1"/>
          <p:nvPr/>
        </p:nvSpPr>
        <p:spPr>
          <a:xfrm>
            <a:off x="2239149" y="0"/>
            <a:ext cx="771371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300" b="1" dirty="0"/>
              <a:t>PERCENTUAL DE CONSELHOS </a:t>
            </a:r>
            <a:r>
              <a:rPr lang="pt-BR" sz="2300" b="1" u="sng" dirty="0"/>
              <a:t>MUNICIPAIS</a:t>
            </a:r>
            <a:r>
              <a:rPr lang="pt-BR" sz="2300" b="1" dirty="0"/>
              <a:t> QUE PUBLICAM AS</a:t>
            </a:r>
          </a:p>
          <a:p>
            <a:pPr algn="ctr"/>
            <a:r>
              <a:rPr lang="pt-BR" sz="2300" b="1" dirty="0"/>
              <a:t>RESOLUÇÕES EM DIÁRIO OFICIAL</a:t>
            </a:r>
          </a:p>
        </p:txBody>
      </p:sp>
      <p:sp>
        <p:nvSpPr>
          <p:cNvPr id="216" name="Retângulo 215">
            <a:extLst>
              <a:ext uri="{FF2B5EF4-FFF2-40B4-BE49-F238E27FC236}">
                <a16:creationId xmlns:a16="http://schemas.microsoft.com/office/drawing/2014/main" id="{1FF1FF2F-9F11-31EB-2736-E05931D6DDEA}"/>
              </a:ext>
            </a:extLst>
          </p:cNvPr>
          <p:cNvSpPr>
            <a:spLocks/>
          </p:cNvSpPr>
          <p:nvPr/>
        </p:nvSpPr>
        <p:spPr>
          <a:xfrm>
            <a:off x="2259511" y="5957118"/>
            <a:ext cx="180000" cy="180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 extrusionH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7" name="Retângulo 216">
            <a:extLst>
              <a:ext uri="{FF2B5EF4-FFF2-40B4-BE49-F238E27FC236}">
                <a16:creationId xmlns:a16="http://schemas.microsoft.com/office/drawing/2014/main" id="{F92A7BB2-9298-45B4-E725-ECF67A498E30}"/>
              </a:ext>
            </a:extLst>
          </p:cNvPr>
          <p:cNvSpPr>
            <a:spLocks/>
          </p:cNvSpPr>
          <p:nvPr/>
        </p:nvSpPr>
        <p:spPr>
          <a:xfrm>
            <a:off x="2411770" y="5957118"/>
            <a:ext cx="3403308" cy="219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minoria das deliberações/resoluções é publicada</a:t>
            </a:r>
          </a:p>
        </p:txBody>
      </p:sp>
      <p:sp>
        <p:nvSpPr>
          <p:cNvPr id="218" name="Retângulo 217">
            <a:extLst>
              <a:ext uri="{FF2B5EF4-FFF2-40B4-BE49-F238E27FC236}">
                <a16:creationId xmlns:a16="http://schemas.microsoft.com/office/drawing/2014/main" id="{8D969DF0-BCAB-F7FE-066E-7FB482D21859}"/>
              </a:ext>
            </a:extLst>
          </p:cNvPr>
          <p:cNvSpPr>
            <a:spLocks/>
          </p:cNvSpPr>
          <p:nvPr/>
        </p:nvSpPr>
        <p:spPr>
          <a:xfrm>
            <a:off x="2257212" y="6226323"/>
            <a:ext cx="180000" cy="18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B64053AC-EEE4-6032-D3F2-E9A06A9D31AB}"/>
              </a:ext>
            </a:extLst>
          </p:cNvPr>
          <p:cNvSpPr/>
          <p:nvPr/>
        </p:nvSpPr>
        <p:spPr>
          <a:xfrm>
            <a:off x="822006" y="1068320"/>
            <a:ext cx="10138815" cy="4186381"/>
          </a:xfrm>
          <a:prstGeom prst="rect">
            <a:avLst/>
          </a:prstGeom>
          <a:noFill/>
          <a:ln w="19050">
            <a:gradFill>
              <a:gsLst>
                <a:gs pos="39000">
                  <a:schemeClr val="bg2">
                    <a:lumMod val="75000"/>
                  </a:schemeClr>
                </a:gs>
                <a:gs pos="19744">
                  <a:srgbClr val="A9A7A7"/>
                </a:gs>
                <a:gs pos="68000">
                  <a:schemeClr val="bg2">
                    <a:lumMod val="25000"/>
                  </a:schemeClr>
                </a:gs>
                <a:gs pos="85000">
                  <a:schemeClr val="tx1"/>
                </a:gs>
              </a:gsLst>
              <a:lin ang="5400000" scaled="1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FFB0D1B2-B2CE-5E64-8E60-D56AE262E324}"/>
              </a:ext>
            </a:extLst>
          </p:cNvPr>
          <p:cNvSpPr/>
          <p:nvPr/>
        </p:nvSpPr>
        <p:spPr>
          <a:xfrm>
            <a:off x="957957" y="3290248"/>
            <a:ext cx="9840911" cy="3195587"/>
          </a:xfrm>
          <a:prstGeom prst="rect">
            <a:avLst/>
          </a:prstGeom>
          <a:gradFill flip="none" rotWithShape="1">
            <a:gsLst>
              <a:gs pos="12000">
                <a:schemeClr val="bg2">
                  <a:lumMod val="75000"/>
                </a:schemeClr>
              </a:gs>
              <a:gs pos="67000">
                <a:schemeClr val="bg2">
                  <a:lumMod val="28000"/>
                </a:schemeClr>
              </a:gs>
              <a:gs pos="100000">
                <a:schemeClr val="tx1"/>
              </a:gs>
            </a:gsLst>
            <a:path path="rect">
              <a:fillToRect l="100000" t="100000"/>
            </a:path>
            <a:tileRect r="-100000" b="-100000"/>
          </a:gradFill>
          <a:effectLst>
            <a:outerShdw blurRad="190500" dir="14400000" sx="104000" sy="104000" algn="tl" rotWithShape="0">
              <a:schemeClr val="tx2">
                <a:lumMod val="60000"/>
                <a:lumOff val="40000"/>
                <a:alpha val="23000"/>
              </a:schemeClr>
            </a:outerShdw>
          </a:effectLst>
          <a:scene3d>
            <a:camera prst="perspectiveRelaxed">
              <a:rot lat="17073590" lon="0" rev="0"/>
            </a:camera>
            <a:lightRig rig="brightRoom" dir="t"/>
          </a:scene3d>
          <a:sp3d extrusionH="476250">
            <a:extrusionClr>
              <a:schemeClr val="bg2">
                <a:lumMod val="10000"/>
              </a:schemeClr>
            </a:extrusion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154F2F6E-953A-973D-5E78-86613475E15F}"/>
              </a:ext>
            </a:extLst>
          </p:cNvPr>
          <p:cNvSpPr/>
          <p:nvPr/>
        </p:nvSpPr>
        <p:spPr>
          <a:xfrm>
            <a:off x="1858107" y="4011413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762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6" name="CaixaDeTexto 105">
            <a:extLst>
              <a:ext uri="{FF2B5EF4-FFF2-40B4-BE49-F238E27FC236}">
                <a16:creationId xmlns:a16="http://schemas.microsoft.com/office/drawing/2014/main" id="{7C435800-D645-00AA-187F-A05D6915A5E0}"/>
              </a:ext>
            </a:extLst>
          </p:cNvPr>
          <p:cNvSpPr txBox="1"/>
          <p:nvPr/>
        </p:nvSpPr>
        <p:spPr>
          <a:xfrm>
            <a:off x="1787813" y="4634021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11,21%</a:t>
            </a:r>
          </a:p>
        </p:txBody>
      </p:sp>
      <p:sp>
        <p:nvSpPr>
          <p:cNvPr id="204" name="CaixaDeTexto 203">
            <a:extLst>
              <a:ext uri="{FF2B5EF4-FFF2-40B4-BE49-F238E27FC236}">
                <a16:creationId xmlns:a16="http://schemas.microsoft.com/office/drawing/2014/main" id="{F49D3784-BF78-AE59-0595-B537D90E2103}"/>
              </a:ext>
            </a:extLst>
          </p:cNvPr>
          <p:cNvSpPr txBox="1"/>
          <p:nvPr/>
        </p:nvSpPr>
        <p:spPr>
          <a:xfrm>
            <a:off x="1813276" y="5431663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2017</a:t>
            </a:r>
          </a:p>
        </p:txBody>
      </p:sp>
      <p:sp>
        <p:nvSpPr>
          <p:cNvPr id="205" name="CaixaDeTexto 204">
            <a:extLst>
              <a:ext uri="{FF2B5EF4-FFF2-40B4-BE49-F238E27FC236}">
                <a16:creationId xmlns:a16="http://schemas.microsoft.com/office/drawing/2014/main" id="{E6513567-48A7-CB4A-C574-49BA9691F0C4}"/>
              </a:ext>
            </a:extLst>
          </p:cNvPr>
          <p:cNvSpPr txBox="1"/>
          <p:nvPr/>
        </p:nvSpPr>
        <p:spPr>
          <a:xfrm>
            <a:off x="3266232" y="5435750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2018</a:t>
            </a:r>
          </a:p>
        </p:txBody>
      </p:sp>
      <p:sp>
        <p:nvSpPr>
          <p:cNvPr id="206" name="CaixaDeTexto 205">
            <a:extLst>
              <a:ext uri="{FF2B5EF4-FFF2-40B4-BE49-F238E27FC236}">
                <a16:creationId xmlns:a16="http://schemas.microsoft.com/office/drawing/2014/main" id="{F24794F9-2C08-ABF2-FC2A-44E5F073964C}"/>
              </a:ext>
            </a:extLst>
          </p:cNvPr>
          <p:cNvSpPr txBox="1"/>
          <p:nvPr/>
        </p:nvSpPr>
        <p:spPr>
          <a:xfrm>
            <a:off x="4731712" y="5458028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2019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B4C7B0AC-EB61-3F9D-269A-EDE2CAE4C70A}"/>
              </a:ext>
            </a:extLst>
          </p:cNvPr>
          <p:cNvSpPr/>
          <p:nvPr/>
        </p:nvSpPr>
        <p:spPr>
          <a:xfrm>
            <a:off x="1857346" y="3286220"/>
            <a:ext cx="648000" cy="648000"/>
          </a:xfrm>
          <a:prstGeom prst="ellipse">
            <a:avLst/>
          </a:prstGeom>
          <a:solidFill>
            <a:srgbClr val="FFC305"/>
          </a:solidFill>
          <a:ln>
            <a:noFill/>
          </a:ln>
          <a:scene3d>
            <a:camera prst="isometricOffAxis1Top"/>
            <a:lightRig rig="threePt" dir="t"/>
          </a:scene3d>
          <a:sp3d extrusionH="768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16204D6-BB51-03A2-EC75-ED9459935DB7}"/>
              </a:ext>
            </a:extLst>
          </p:cNvPr>
          <p:cNvSpPr txBox="1"/>
          <p:nvPr/>
        </p:nvSpPr>
        <p:spPr>
          <a:xfrm>
            <a:off x="1810789" y="3938248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13,80%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4763BA65-71CF-11F3-2C8C-088865BA97C3}"/>
              </a:ext>
            </a:extLst>
          </p:cNvPr>
          <p:cNvSpPr/>
          <p:nvPr/>
        </p:nvSpPr>
        <p:spPr>
          <a:xfrm>
            <a:off x="1857346" y="2258653"/>
            <a:ext cx="650152" cy="648000"/>
          </a:xfrm>
          <a:prstGeom prst="ellipse">
            <a:avLst/>
          </a:prstGeom>
          <a:solidFill>
            <a:srgbClr val="067875"/>
          </a:solidFill>
          <a:ln>
            <a:noFill/>
          </a:ln>
          <a:scene3d>
            <a:camera prst="isometricOffAxis1Top"/>
            <a:lightRig rig="threePt" dir="t"/>
          </a:scene3d>
          <a:sp3d extrusionH="1079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AE7D50CC-4078-C8E3-C5B4-C2C23C96DBA5}"/>
              </a:ext>
            </a:extLst>
          </p:cNvPr>
          <p:cNvSpPr/>
          <p:nvPr/>
        </p:nvSpPr>
        <p:spPr>
          <a:xfrm>
            <a:off x="1856993" y="1890710"/>
            <a:ext cx="650152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387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C89354C4-0D61-2E06-43DC-E39492BD0215}"/>
              </a:ext>
            </a:extLst>
          </p:cNvPr>
          <p:cNvSpPr/>
          <p:nvPr/>
        </p:nvSpPr>
        <p:spPr>
          <a:xfrm>
            <a:off x="1857139" y="861671"/>
            <a:ext cx="650152" cy="648000"/>
          </a:xfrm>
          <a:prstGeom prst="ellipse">
            <a:avLst/>
          </a:prstGeom>
          <a:solidFill>
            <a:srgbClr val="7030A0"/>
          </a:solidFill>
          <a:ln>
            <a:noFill/>
          </a:ln>
          <a:scene3d>
            <a:camera prst="isometricOffAxis1Top"/>
            <a:lightRig rig="threePt" dir="t"/>
          </a:scene3d>
          <a:sp3d extrusionH="1079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53A0CA4E-D116-0CA6-42A7-4F1E92148CD5}"/>
              </a:ext>
            </a:extLst>
          </p:cNvPr>
          <p:cNvSpPr txBox="1"/>
          <p:nvPr/>
        </p:nvSpPr>
        <p:spPr>
          <a:xfrm>
            <a:off x="1826841" y="2986416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38,04%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BAF76EB8-4FE5-FE6D-198B-C49CE20B54F6}"/>
              </a:ext>
            </a:extLst>
          </p:cNvPr>
          <p:cNvSpPr txBox="1"/>
          <p:nvPr/>
        </p:nvSpPr>
        <p:spPr>
          <a:xfrm>
            <a:off x="1787813" y="2339213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1,86%</a:t>
            </a:r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9C8C2DA9-8DF2-0B2B-C5AC-4A570EAE2B24}"/>
              </a:ext>
            </a:extLst>
          </p:cNvPr>
          <p:cNvSpPr/>
          <p:nvPr/>
        </p:nvSpPr>
        <p:spPr>
          <a:xfrm>
            <a:off x="3273206" y="4026471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762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9C2E0991-2B8F-5591-BBE5-21CE1498CB33}"/>
              </a:ext>
            </a:extLst>
          </p:cNvPr>
          <p:cNvSpPr txBox="1"/>
          <p:nvPr/>
        </p:nvSpPr>
        <p:spPr>
          <a:xfrm>
            <a:off x="3212851" y="4639140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10,78%</a:t>
            </a: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2C61DCBA-1313-1D78-B632-4370C88CBDDD}"/>
              </a:ext>
            </a:extLst>
          </p:cNvPr>
          <p:cNvSpPr/>
          <p:nvPr/>
        </p:nvSpPr>
        <p:spPr>
          <a:xfrm>
            <a:off x="3272445" y="3291339"/>
            <a:ext cx="648000" cy="648000"/>
          </a:xfrm>
          <a:prstGeom prst="ellipse">
            <a:avLst/>
          </a:prstGeom>
          <a:solidFill>
            <a:srgbClr val="FFC305"/>
          </a:solidFill>
          <a:ln>
            <a:noFill/>
          </a:ln>
          <a:scene3d>
            <a:camera prst="isometricOffAxis1Top"/>
            <a:lightRig rig="threePt" dir="t"/>
          </a:scene3d>
          <a:sp3d extrusionH="768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7779928E-C9B3-A1A2-A953-14C62EE85C1B}"/>
              </a:ext>
            </a:extLst>
          </p:cNvPr>
          <p:cNvSpPr txBox="1"/>
          <p:nvPr/>
        </p:nvSpPr>
        <p:spPr>
          <a:xfrm>
            <a:off x="3235827" y="3943367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13,16%</a:t>
            </a:r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6EDD9D12-95DC-D7D3-5526-918657FABEA4}"/>
              </a:ext>
            </a:extLst>
          </p:cNvPr>
          <p:cNvSpPr/>
          <p:nvPr/>
        </p:nvSpPr>
        <p:spPr>
          <a:xfrm>
            <a:off x="3272445" y="2263772"/>
            <a:ext cx="650152" cy="648000"/>
          </a:xfrm>
          <a:prstGeom prst="ellipse">
            <a:avLst/>
          </a:prstGeom>
          <a:solidFill>
            <a:srgbClr val="067875"/>
          </a:solidFill>
          <a:ln>
            <a:noFill/>
          </a:ln>
          <a:scene3d>
            <a:camera prst="isometricOffAxis1Top"/>
            <a:lightRig rig="threePt" dir="t"/>
          </a:scene3d>
          <a:sp3d extrusionH="1079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E1D2B14E-611D-05C7-5883-85C2EB69D44E}"/>
              </a:ext>
            </a:extLst>
          </p:cNvPr>
          <p:cNvSpPr/>
          <p:nvPr/>
        </p:nvSpPr>
        <p:spPr>
          <a:xfrm>
            <a:off x="3272092" y="1895829"/>
            <a:ext cx="650152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387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AF4F3BF3-0B02-7095-3642-9964166055C6}"/>
              </a:ext>
            </a:extLst>
          </p:cNvPr>
          <p:cNvSpPr/>
          <p:nvPr/>
        </p:nvSpPr>
        <p:spPr>
          <a:xfrm>
            <a:off x="3272238" y="867273"/>
            <a:ext cx="650152" cy="648000"/>
          </a:xfrm>
          <a:prstGeom prst="ellipse">
            <a:avLst/>
          </a:prstGeom>
          <a:solidFill>
            <a:srgbClr val="7030A0"/>
          </a:solidFill>
          <a:ln>
            <a:noFill/>
          </a:ln>
          <a:scene3d>
            <a:camera prst="isometricOffAxis1Top"/>
            <a:lightRig rig="threePt" dir="t"/>
          </a:scene3d>
          <a:sp3d extrusionH="1079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59DA44B0-3CA5-673E-3365-E9B429EEF4F8}"/>
              </a:ext>
            </a:extLst>
          </p:cNvPr>
          <p:cNvSpPr txBox="1"/>
          <p:nvPr/>
        </p:nvSpPr>
        <p:spPr>
          <a:xfrm>
            <a:off x="3212090" y="3038784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37,99%</a:t>
            </a: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6576697B-F3AE-74A8-C13A-D0F800DCDA45}"/>
              </a:ext>
            </a:extLst>
          </p:cNvPr>
          <p:cNvSpPr txBox="1"/>
          <p:nvPr/>
        </p:nvSpPr>
        <p:spPr>
          <a:xfrm>
            <a:off x="3212851" y="2344332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1,26%</a:t>
            </a:r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38412825-85A6-7E37-E996-776C35999981}"/>
              </a:ext>
            </a:extLst>
          </p:cNvPr>
          <p:cNvSpPr/>
          <p:nvPr/>
        </p:nvSpPr>
        <p:spPr>
          <a:xfrm>
            <a:off x="4732826" y="4024885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762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BD18539A-0CFF-EAD7-FEE1-F41AEA0451C7}"/>
              </a:ext>
            </a:extLst>
          </p:cNvPr>
          <p:cNvSpPr txBox="1"/>
          <p:nvPr/>
        </p:nvSpPr>
        <p:spPr>
          <a:xfrm>
            <a:off x="4672471" y="4637554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11,45%</a:t>
            </a:r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964EE4C8-DBCA-3A7D-9399-51B72433763B}"/>
              </a:ext>
            </a:extLst>
          </p:cNvPr>
          <p:cNvSpPr/>
          <p:nvPr/>
        </p:nvSpPr>
        <p:spPr>
          <a:xfrm>
            <a:off x="4732065" y="3289753"/>
            <a:ext cx="648000" cy="648000"/>
          </a:xfrm>
          <a:prstGeom prst="ellipse">
            <a:avLst/>
          </a:prstGeom>
          <a:solidFill>
            <a:srgbClr val="FFC305"/>
          </a:solidFill>
          <a:ln>
            <a:noFill/>
          </a:ln>
          <a:scene3d>
            <a:camera prst="isometricOffAxis1Top"/>
            <a:lightRig rig="threePt" dir="t"/>
          </a:scene3d>
          <a:sp3d extrusionH="768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5249877A-46EF-BD59-9276-2DC2029CE7CA}"/>
              </a:ext>
            </a:extLst>
          </p:cNvPr>
          <p:cNvSpPr txBox="1"/>
          <p:nvPr/>
        </p:nvSpPr>
        <p:spPr>
          <a:xfrm>
            <a:off x="4695447" y="3941781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13,88%</a:t>
            </a:r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2515A14D-AEB1-0C5D-8145-5B1DB251D55A}"/>
              </a:ext>
            </a:extLst>
          </p:cNvPr>
          <p:cNvSpPr/>
          <p:nvPr/>
        </p:nvSpPr>
        <p:spPr>
          <a:xfrm>
            <a:off x="4732065" y="2262186"/>
            <a:ext cx="650152" cy="648000"/>
          </a:xfrm>
          <a:prstGeom prst="ellipse">
            <a:avLst/>
          </a:prstGeom>
          <a:solidFill>
            <a:srgbClr val="067875"/>
          </a:solidFill>
          <a:ln>
            <a:noFill/>
          </a:ln>
          <a:scene3d>
            <a:camera prst="isometricOffAxis1Top"/>
            <a:lightRig rig="threePt" dir="t"/>
          </a:scene3d>
          <a:sp3d extrusionH="1079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0506EC92-49C6-809E-7D09-AD974BC8244C}"/>
              </a:ext>
            </a:extLst>
          </p:cNvPr>
          <p:cNvSpPr/>
          <p:nvPr/>
        </p:nvSpPr>
        <p:spPr>
          <a:xfrm>
            <a:off x="4731712" y="1894243"/>
            <a:ext cx="650152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387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1C0FEC28-0E79-A217-849B-38D264EFB09F}"/>
              </a:ext>
            </a:extLst>
          </p:cNvPr>
          <p:cNvSpPr/>
          <p:nvPr/>
        </p:nvSpPr>
        <p:spPr>
          <a:xfrm>
            <a:off x="4731858" y="865687"/>
            <a:ext cx="650152" cy="648000"/>
          </a:xfrm>
          <a:prstGeom prst="ellipse">
            <a:avLst/>
          </a:prstGeom>
          <a:solidFill>
            <a:srgbClr val="7030A0"/>
          </a:solidFill>
          <a:ln>
            <a:noFill/>
          </a:ln>
          <a:scene3d>
            <a:camera prst="isometricOffAxis1Top"/>
            <a:lightRig rig="threePt" dir="t"/>
          </a:scene3d>
          <a:sp3d extrusionH="1079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E1259602-3DF1-4A32-2578-847AC29CC852}"/>
              </a:ext>
            </a:extLst>
          </p:cNvPr>
          <p:cNvSpPr txBox="1"/>
          <p:nvPr/>
        </p:nvSpPr>
        <p:spPr>
          <a:xfrm>
            <a:off x="4671710" y="3037198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33,58%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BB921BEC-EEB1-356A-B2A6-AA1765147DC1}"/>
              </a:ext>
            </a:extLst>
          </p:cNvPr>
          <p:cNvSpPr txBox="1"/>
          <p:nvPr/>
        </p:nvSpPr>
        <p:spPr>
          <a:xfrm>
            <a:off x="4672471" y="2342746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1,25%</a:t>
            </a:r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5F1F4463-AB81-7423-ED2E-FD3473026D51}"/>
              </a:ext>
            </a:extLst>
          </p:cNvPr>
          <p:cNvSpPr/>
          <p:nvPr/>
        </p:nvSpPr>
        <p:spPr>
          <a:xfrm>
            <a:off x="6342739" y="4028106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762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B679E2DF-A9D6-FB59-F0D6-B7D388A1C322}"/>
              </a:ext>
            </a:extLst>
          </p:cNvPr>
          <p:cNvSpPr txBox="1"/>
          <p:nvPr/>
        </p:nvSpPr>
        <p:spPr>
          <a:xfrm>
            <a:off x="6282384" y="4640775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11,30%</a:t>
            </a:r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C8DFF806-9DCB-260D-EBB9-F1B59AA5AAC8}"/>
              </a:ext>
            </a:extLst>
          </p:cNvPr>
          <p:cNvSpPr/>
          <p:nvPr/>
        </p:nvSpPr>
        <p:spPr>
          <a:xfrm>
            <a:off x="6341978" y="3292974"/>
            <a:ext cx="648000" cy="648000"/>
          </a:xfrm>
          <a:prstGeom prst="ellipse">
            <a:avLst/>
          </a:prstGeom>
          <a:solidFill>
            <a:srgbClr val="FFC305"/>
          </a:solidFill>
          <a:ln>
            <a:noFill/>
          </a:ln>
          <a:scene3d>
            <a:camera prst="isometricOffAxis1Top"/>
            <a:lightRig rig="threePt" dir="t"/>
          </a:scene3d>
          <a:sp3d extrusionH="768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F54BF93E-7A75-3897-E032-30818434D2E0}"/>
              </a:ext>
            </a:extLst>
          </p:cNvPr>
          <p:cNvSpPr txBox="1"/>
          <p:nvPr/>
        </p:nvSpPr>
        <p:spPr>
          <a:xfrm>
            <a:off x="6305360" y="3945002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14,00%</a:t>
            </a:r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B4119A5E-D9D2-A460-2D54-D8F3B497176D}"/>
              </a:ext>
            </a:extLst>
          </p:cNvPr>
          <p:cNvSpPr/>
          <p:nvPr/>
        </p:nvSpPr>
        <p:spPr>
          <a:xfrm>
            <a:off x="6341978" y="2265407"/>
            <a:ext cx="650152" cy="648000"/>
          </a:xfrm>
          <a:prstGeom prst="ellipse">
            <a:avLst/>
          </a:prstGeom>
          <a:solidFill>
            <a:srgbClr val="067875"/>
          </a:solidFill>
          <a:ln>
            <a:noFill/>
          </a:ln>
          <a:scene3d>
            <a:camera prst="isometricOffAxis1Top"/>
            <a:lightRig rig="threePt" dir="t"/>
          </a:scene3d>
          <a:sp3d extrusionH="1079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B7D34D11-DD3D-DD32-7AC5-254504DEAABE}"/>
              </a:ext>
            </a:extLst>
          </p:cNvPr>
          <p:cNvSpPr/>
          <p:nvPr/>
        </p:nvSpPr>
        <p:spPr>
          <a:xfrm>
            <a:off x="6341625" y="1897464"/>
            <a:ext cx="650152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387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0DB1B770-1CBB-ED0F-C328-22BD17E696DC}"/>
              </a:ext>
            </a:extLst>
          </p:cNvPr>
          <p:cNvSpPr/>
          <p:nvPr/>
        </p:nvSpPr>
        <p:spPr>
          <a:xfrm>
            <a:off x="6341771" y="868908"/>
            <a:ext cx="650152" cy="648000"/>
          </a:xfrm>
          <a:prstGeom prst="ellipse">
            <a:avLst/>
          </a:prstGeom>
          <a:solidFill>
            <a:srgbClr val="7030A0"/>
          </a:solidFill>
          <a:ln>
            <a:noFill/>
          </a:ln>
          <a:scene3d>
            <a:camera prst="isometricOffAxis1Top"/>
            <a:lightRig rig="threePt" dir="t"/>
          </a:scene3d>
          <a:sp3d extrusionH="1079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0BA49142-3DBB-487B-765E-2954697CBC72}"/>
              </a:ext>
            </a:extLst>
          </p:cNvPr>
          <p:cNvSpPr txBox="1"/>
          <p:nvPr/>
        </p:nvSpPr>
        <p:spPr>
          <a:xfrm>
            <a:off x="6281623" y="3040419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33,61%</a:t>
            </a:r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B3935C4F-6BA7-A674-FAD6-1449898F8F5C}"/>
              </a:ext>
            </a:extLst>
          </p:cNvPr>
          <p:cNvSpPr txBox="1"/>
          <p:nvPr/>
        </p:nvSpPr>
        <p:spPr>
          <a:xfrm>
            <a:off x="6282384" y="2345967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1,31%</a:t>
            </a:r>
          </a:p>
        </p:txBody>
      </p:sp>
      <p:sp>
        <p:nvSpPr>
          <p:cNvPr id="72" name="CaixaDeTexto 71">
            <a:extLst>
              <a:ext uri="{FF2B5EF4-FFF2-40B4-BE49-F238E27FC236}">
                <a16:creationId xmlns:a16="http://schemas.microsoft.com/office/drawing/2014/main" id="{97935BB0-8164-98C9-8A05-3B64DFC4526E}"/>
              </a:ext>
            </a:extLst>
          </p:cNvPr>
          <p:cNvSpPr txBox="1"/>
          <p:nvPr/>
        </p:nvSpPr>
        <p:spPr>
          <a:xfrm>
            <a:off x="6305360" y="5438796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2020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D8A0946F-C854-1869-CC91-29F9AF909C16}"/>
              </a:ext>
            </a:extLst>
          </p:cNvPr>
          <p:cNvSpPr txBox="1"/>
          <p:nvPr/>
        </p:nvSpPr>
        <p:spPr>
          <a:xfrm>
            <a:off x="7791599" y="5438796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2021</a:t>
            </a:r>
          </a:p>
        </p:txBody>
      </p: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D6515BD7-6A85-0F35-CA00-5F3F25C420E1}"/>
              </a:ext>
            </a:extLst>
          </p:cNvPr>
          <p:cNvSpPr txBox="1"/>
          <p:nvPr/>
        </p:nvSpPr>
        <p:spPr>
          <a:xfrm>
            <a:off x="9401512" y="5438796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2022</a:t>
            </a:r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91172350-F814-93E3-20DA-04AC2370E152}"/>
              </a:ext>
            </a:extLst>
          </p:cNvPr>
          <p:cNvSpPr/>
          <p:nvPr/>
        </p:nvSpPr>
        <p:spPr>
          <a:xfrm>
            <a:off x="7792713" y="4036291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762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6" name="CaixaDeTexto 75">
            <a:extLst>
              <a:ext uri="{FF2B5EF4-FFF2-40B4-BE49-F238E27FC236}">
                <a16:creationId xmlns:a16="http://schemas.microsoft.com/office/drawing/2014/main" id="{09A9336F-C7F7-6743-15FF-622C3FB29ACC}"/>
              </a:ext>
            </a:extLst>
          </p:cNvPr>
          <p:cNvSpPr txBox="1"/>
          <p:nvPr/>
        </p:nvSpPr>
        <p:spPr>
          <a:xfrm>
            <a:off x="7732358" y="4648960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11,32%</a:t>
            </a:r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5167B820-5617-3B5A-8DD1-0D820AD72851}"/>
              </a:ext>
            </a:extLst>
          </p:cNvPr>
          <p:cNvSpPr/>
          <p:nvPr/>
        </p:nvSpPr>
        <p:spPr>
          <a:xfrm>
            <a:off x="7791952" y="3301159"/>
            <a:ext cx="648000" cy="648000"/>
          </a:xfrm>
          <a:prstGeom prst="ellipse">
            <a:avLst/>
          </a:prstGeom>
          <a:solidFill>
            <a:srgbClr val="FFC305"/>
          </a:solidFill>
          <a:ln>
            <a:noFill/>
          </a:ln>
          <a:scene3d>
            <a:camera prst="isometricOffAxis1Top"/>
            <a:lightRig rig="threePt" dir="t"/>
          </a:scene3d>
          <a:sp3d extrusionH="768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8" name="CaixaDeTexto 77">
            <a:extLst>
              <a:ext uri="{FF2B5EF4-FFF2-40B4-BE49-F238E27FC236}">
                <a16:creationId xmlns:a16="http://schemas.microsoft.com/office/drawing/2014/main" id="{AADF257E-E2E7-2FCC-7454-B6170853A383}"/>
              </a:ext>
            </a:extLst>
          </p:cNvPr>
          <p:cNvSpPr txBox="1"/>
          <p:nvPr/>
        </p:nvSpPr>
        <p:spPr>
          <a:xfrm>
            <a:off x="7755334" y="3953187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15,48%</a:t>
            </a:r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6F32BC2D-3CE1-FB4B-E4B3-C44D685D4A01}"/>
              </a:ext>
            </a:extLst>
          </p:cNvPr>
          <p:cNvSpPr/>
          <p:nvPr/>
        </p:nvSpPr>
        <p:spPr>
          <a:xfrm>
            <a:off x="7791952" y="2273592"/>
            <a:ext cx="650152" cy="648000"/>
          </a:xfrm>
          <a:prstGeom prst="ellipse">
            <a:avLst/>
          </a:prstGeom>
          <a:solidFill>
            <a:srgbClr val="067875"/>
          </a:solidFill>
          <a:ln>
            <a:noFill/>
          </a:ln>
          <a:scene3d>
            <a:camera prst="isometricOffAxis1Top"/>
            <a:lightRig rig="threePt" dir="t"/>
          </a:scene3d>
          <a:sp3d extrusionH="1079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606DE169-57D0-CBAC-E365-E1D9E671DFA9}"/>
              </a:ext>
            </a:extLst>
          </p:cNvPr>
          <p:cNvSpPr/>
          <p:nvPr/>
        </p:nvSpPr>
        <p:spPr>
          <a:xfrm>
            <a:off x="7791599" y="1905649"/>
            <a:ext cx="650152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387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1" name="Elipse 80">
            <a:extLst>
              <a:ext uri="{FF2B5EF4-FFF2-40B4-BE49-F238E27FC236}">
                <a16:creationId xmlns:a16="http://schemas.microsoft.com/office/drawing/2014/main" id="{B05B5118-48B4-87FB-922A-178CC9D7836F}"/>
              </a:ext>
            </a:extLst>
          </p:cNvPr>
          <p:cNvSpPr/>
          <p:nvPr/>
        </p:nvSpPr>
        <p:spPr>
          <a:xfrm>
            <a:off x="7791745" y="877093"/>
            <a:ext cx="650152" cy="648000"/>
          </a:xfrm>
          <a:prstGeom prst="ellipse">
            <a:avLst/>
          </a:prstGeom>
          <a:solidFill>
            <a:srgbClr val="7030A0"/>
          </a:solidFill>
          <a:ln>
            <a:noFill/>
          </a:ln>
          <a:scene3d>
            <a:camera prst="isometricOffAxis1Top"/>
            <a:lightRig rig="threePt" dir="t"/>
          </a:scene3d>
          <a:sp3d extrusionH="1079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2" name="CaixaDeTexto 81">
            <a:extLst>
              <a:ext uri="{FF2B5EF4-FFF2-40B4-BE49-F238E27FC236}">
                <a16:creationId xmlns:a16="http://schemas.microsoft.com/office/drawing/2014/main" id="{CEB2137F-0F77-4026-EFFF-A414BAEB5841}"/>
              </a:ext>
            </a:extLst>
          </p:cNvPr>
          <p:cNvSpPr txBox="1"/>
          <p:nvPr/>
        </p:nvSpPr>
        <p:spPr>
          <a:xfrm>
            <a:off x="7731597" y="3048604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29,10%</a:t>
            </a:r>
          </a:p>
        </p:txBody>
      </p:sp>
      <p:sp>
        <p:nvSpPr>
          <p:cNvPr id="83" name="CaixaDeTexto 82">
            <a:extLst>
              <a:ext uri="{FF2B5EF4-FFF2-40B4-BE49-F238E27FC236}">
                <a16:creationId xmlns:a16="http://schemas.microsoft.com/office/drawing/2014/main" id="{995B9F70-CE61-310E-8B25-318A9A2F6BBD}"/>
              </a:ext>
            </a:extLst>
          </p:cNvPr>
          <p:cNvSpPr txBox="1"/>
          <p:nvPr/>
        </p:nvSpPr>
        <p:spPr>
          <a:xfrm>
            <a:off x="7732358" y="2354152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1,26.%</a:t>
            </a:r>
          </a:p>
        </p:txBody>
      </p:sp>
      <p:sp>
        <p:nvSpPr>
          <p:cNvPr id="85" name="Elipse 84">
            <a:extLst>
              <a:ext uri="{FF2B5EF4-FFF2-40B4-BE49-F238E27FC236}">
                <a16:creationId xmlns:a16="http://schemas.microsoft.com/office/drawing/2014/main" id="{D01E8D86-3780-F8F1-197B-18F504A1F8BC}"/>
              </a:ext>
            </a:extLst>
          </p:cNvPr>
          <p:cNvSpPr/>
          <p:nvPr/>
        </p:nvSpPr>
        <p:spPr>
          <a:xfrm>
            <a:off x="9402626" y="4039512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762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6" name="CaixaDeTexto 85">
            <a:extLst>
              <a:ext uri="{FF2B5EF4-FFF2-40B4-BE49-F238E27FC236}">
                <a16:creationId xmlns:a16="http://schemas.microsoft.com/office/drawing/2014/main" id="{84607262-2D9B-97CF-9321-2A4369BBAF95}"/>
              </a:ext>
            </a:extLst>
          </p:cNvPr>
          <p:cNvSpPr txBox="1"/>
          <p:nvPr/>
        </p:nvSpPr>
        <p:spPr>
          <a:xfrm>
            <a:off x="9342271" y="4652181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11,51%</a:t>
            </a:r>
          </a:p>
        </p:txBody>
      </p:sp>
      <p:sp>
        <p:nvSpPr>
          <p:cNvPr id="87" name="Elipse 86">
            <a:extLst>
              <a:ext uri="{FF2B5EF4-FFF2-40B4-BE49-F238E27FC236}">
                <a16:creationId xmlns:a16="http://schemas.microsoft.com/office/drawing/2014/main" id="{4875FE2F-902D-A5EA-EC6F-E4A3C76231E5}"/>
              </a:ext>
            </a:extLst>
          </p:cNvPr>
          <p:cNvSpPr/>
          <p:nvPr/>
        </p:nvSpPr>
        <p:spPr>
          <a:xfrm>
            <a:off x="9401865" y="3304380"/>
            <a:ext cx="648000" cy="648000"/>
          </a:xfrm>
          <a:prstGeom prst="ellipse">
            <a:avLst/>
          </a:prstGeom>
          <a:solidFill>
            <a:srgbClr val="FFC305"/>
          </a:solidFill>
          <a:ln>
            <a:noFill/>
          </a:ln>
          <a:scene3d>
            <a:camera prst="isometricOffAxis1Top"/>
            <a:lightRig rig="threePt" dir="t"/>
          </a:scene3d>
          <a:sp3d extrusionH="768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8" name="CaixaDeTexto 87">
            <a:extLst>
              <a:ext uri="{FF2B5EF4-FFF2-40B4-BE49-F238E27FC236}">
                <a16:creationId xmlns:a16="http://schemas.microsoft.com/office/drawing/2014/main" id="{46C19468-A4EF-3A96-BF92-09AC9E6B66FD}"/>
              </a:ext>
            </a:extLst>
          </p:cNvPr>
          <p:cNvSpPr txBox="1"/>
          <p:nvPr/>
        </p:nvSpPr>
        <p:spPr>
          <a:xfrm>
            <a:off x="9365247" y="3956408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15,05%</a:t>
            </a:r>
          </a:p>
        </p:txBody>
      </p:sp>
      <p:sp>
        <p:nvSpPr>
          <p:cNvPr id="89" name="Elipse 88">
            <a:extLst>
              <a:ext uri="{FF2B5EF4-FFF2-40B4-BE49-F238E27FC236}">
                <a16:creationId xmlns:a16="http://schemas.microsoft.com/office/drawing/2014/main" id="{144E24C0-21F6-47F2-F558-894BF16A52CE}"/>
              </a:ext>
            </a:extLst>
          </p:cNvPr>
          <p:cNvSpPr/>
          <p:nvPr/>
        </p:nvSpPr>
        <p:spPr>
          <a:xfrm>
            <a:off x="9401865" y="2276813"/>
            <a:ext cx="650152" cy="648000"/>
          </a:xfrm>
          <a:prstGeom prst="ellipse">
            <a:avLst/>
          </a:prstGeom>
          <a:solidFill>
            <a:srgbClr val="067875"/>
          </a:solidFill>
          <a:ln>
            <a:noFill/>
          </a:ln>
          <a:scene3d>
            <a:camera prst="isometricOffAxis1Top"/>
            <a:lightRig rig="threePt" dir="t"/>
          </a:scene3d>
          <a:sp3d extrusionH="1079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9DC0C826-EAB3-BDC2-FDB3-8FF9055AC0C3}"/>
              </a:ext>
            </a:extLst>
          </p:cNvPr>
          <p:cNvSpPr/>
          <p:nvPr/>
        </p:nvSpPr>
        <p:spPr>
          <a:xfrm>
            <a:off x="9401512" y="1908870"/>
            <a:ext cx="650152" cy="648000"/>
          </a:xfrm>
          <a:prstGeom prst="ellipse">
            <a:avLst/>
          </a:prstGeom>
          <a:solidFill>
            <a:srgbClr val="F25867"/>
          </a:solidFill>
          <a:ln>
            <a:noFill/>
          </a:ln>
          <a:scene3d>
            <a:camera prst="isometricOffAxis1Top"/>
            <a:lightRig rig="threePt" dir="t"/>
          </a:scene3d>
          <a:sp3d extrusionH="387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1" name="Elipse 90">
            <a:extLst>
              <a:ext uri="{FF2B5EF4-FFF2-40B4-BE49-F238E27FC236}">
                <a16:creationId xmlns:a16="http://schemas.microsoft.com/office/drawing/2014/main" id="{4F825B3E-0443-3E87-888B-68133669D60B}"/>
              </a:ext>
            </a:extLst>
          </p:cNvPr>
          <p:cNvSpPr/>
          <p:nvPr/>
        </p:nvSpPr>
        <p:spPr>
          <a:xfrm>
            <a:off x="9401658" y="880314"/>
            <a:ext cx="650152" cy="648000"/>
          </a:xfrm>
          <a:prstGeom prst="ellipse">
            <a:avLst/>
          </a:prstGeom>
          <a:solidFill>
            <a:srgbClr val="7030A0"/>
          </a:solidFill>
          <a:ln>
            <a:noFill/>
          </a:ln>
          <a:scene3d>
            <a:camera prst="isometricOffAxis1Top"/>
            <a:lightRig rig="threePt" dir="t"/>
          </a:scene3d>
          <a:sp3d extrusionH="10795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2" name="CaixaDeTexto 91">
            <a:extLst>
              <a:ext uri="{FF2B5EF4-FFF2-40B4-BE49-F238E27FC236}">
                <a16:creationId xmlns:a16="http://schemas.microsoft.com/office/drawing/2014/main" id="{2F9CA6CE-A412-9D8C-EC52-43B81ECD8EBC}"/>
              </a:ext>
            </a:extLst>
          </p:cNvPr>
          <p:cNvSpPr txBox="1"/>
          <p:nvPr/>
        </p:nvSpPr>
        <p:spPr>
          <a:xfrm>
            <a:off x="9341510" y="3051825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28,40%</a:t>
            </a:r>
          </a:p>
        </p:txBody>
      </p:sp>
      <p:sp>
        <p:nvSpPr>
          <p:cNvPr id="93" name="CaixaDeTexto 92">
            <a:extLst>
              <a:ext uri="{FF2B5EF4-FFF2-40B4-BE49-F238E27FC236}">
                <a16:creationId xmlns:a16="http://schemas.microsoft.com/office/drawing/2014/main" id="{BC606BC6-626F-657E-FDAA-18E8881FA755}"/>
              </a:ext>
            </a:extLst>
          </p:cNvPr>
          <p:cNvSpPr txBox="1"/>
          <p:nvPr/>
        </p:nvSpPr>
        <p:spPr>
          <a:xfrm>
            <a:off x="9342271" y="2357373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0,96%</a:t>
            </a:r>
          </a:p>
        </p:txBody>
      </p:sp>
      <p:sp>
        <p:nvSpPr>
          <p:cNvPr id="95" name="Retângulo 94">
            <a:extLst>
              <a:ext uri="{FF2B5EF4-FFF2-40B4-BE49-F238E27FC236}">
                <a16:creationId xmlns:a16="http://schemas.microsoft.com/office/drawing/2014/main" id="{4217D188-7693-AABF-B062-7582EA4D23C5}"/>
              </a:ext>
            </a:extLst>
          </p:cNvPr>
          <p:cNvSpPr>
            <a:spLocks/>
          </p:cNvSpPr>
          <p:nvPr/>
        </p:nvSpPr>
        <p:spPr>
          <a:xfrm>
            <a:off x="2411770" y="6245672"/>
            <a:ext cx="3403308" cy="219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maioria das deliberações/resoluções é publicada</a:t>
            </a:r>
          </a:p>
        </p:txBody>
      </p:sp>
      <p:sp>
        <p:nvSpPr>
          <p:cNvPr id="96" name="Retângulo 95">
            <a:extLst>
              <a:ext uri="{FF2B5EF4-FFF2-40B4-BE49-F238E27FC236}">
                <a16:creationId xmlns:a16="http://schemas.microsoft.com/office/drawing/2014/main" id="{71DF9ACB-37A0-A9D6-9F57-B636D8D390D1}"/>
              </a:ext>
            </a:extLst>
          </p:cNvPr>
          <p:cNvSpPr>
            <a:spLocks/>
          </p:cNvSpPr>
          <p:nvPr/>
        </p:nvSpPr>
        <p:spPr>
          <a:xfrm>
            <a:off x="6375781" y="5958442"/>
            <a:ext cx="180000" cy="180000"/>
          </a:xfrm>
          <a:prstGeom prst="rect">
            <a:avLst/>
          </a:prstGeom>
          <a:solidFill>
            <a:srgbClr val="A71E4A"/>
          </a:solidFill>
          <a:ln>
            <a:noFill/>
          </a:ln>
          <a:scene3d>
            <a:camera prst="orthographicFront"/>
            <a:lightRig rig="threePt" dir="t"/>
          </a:scene3d>
          <a:sp3d extrusionH="387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7" name="Retângulo 96">
            <a:extLst>
              <a:ext uri="{FF2B5EF4-FFF2-40B4-BE49-F238E27FC236}">
                <a16:creationId xmlns:a16="http://schemas.microsoft.com/office/drawing/2014/main" id="{28C2C78A-2EB4-2276-11DB-2D2CE34DA189}"/>
              </a:ext>
            </a:extLst>
          </p:cNvPr>
          <p:cNvSpPr>
            <a:spLocks/>
          </p:cNvSpPr>
          <p:nvPr/>
        </p:nvSpPr>
        <p:spPr>
          <a:xfrm>
            <a:off x="6528040" y="5958442"/>
            <a:ext cx="3403308" cy="219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metade das deliberações/resoluções é publicada</a:t>
            </a:r>
          </a:p>
        </p:txBody>
      </p:sp>
      <p:sp>
        <p:nvSpPr>
          <p:cNvPr id="99" name="Retângulo 98">
            <a:extLst>
              <a:ext uri="{FF2B5EF4-FFF2-40B4-BE49-F238E27FC236}">
                <a16:creationId xmlns:a16="http://schemas.microsoft.com/office/drawing/2014/main" id="{2F767D82-68FA-CFB5-9EE1-D6302FADF833}"/>
              </a:ext>
            </a:extLst>
          </p:cNvPr>
          <p:cNvSpPr>
            <a:spLocks/>
          </p:cNvSpPr>
          <p:nvPr/>
        </p:nvSpPr>
        <p:spPr>
          <a:xfrm>
            <a:off x="6540049" y="6217593"/>
            <a:ext cx="3403308" cy="219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Todas as deliberações/resoluções é publicada</a:t>
            </a:r>
          </a:p>
        </p:txBody>
      </p:sp>
      <p:sp>
        <p:nvSpPr>
          <p:cNvPr id="100" name="Retângulo 99">
            <a:extLst>
              <a:ext uri="{FF2B5EF4-FFF2-40B4-BE49-F238E27FC236}">
                <a16:creationId xmlns:a16="http://schemas.microsoft.com/office/drawing/2014/main" id="{136676E2-3942-AC11-4AD7-1DBCCE625E98}"/>
              </a:ext>
            </a:extLst>
          </p:cNvPr>
          <p:cNvSpPr>
            <a:spLocks/>
          </p:cNvSpPr>
          <p:nvPr/>
        </p:nvSpPr>
        <p:spPr>
          <a:xfrm>
            <a:off x="2257212" y="6490784"/>
            <a:ext cx="180000" cy="180000"/>
          </a:xfrm>
          <a:prstGeom prst="rect">
            <a:avLst/>
          </a:prstGeom>
          <a:solidFill>
            <a:srgbClr val="067875"/>
          </a:solidFill>
          <a:ln>
            <a:noFill/>
          </a:ln>
          <a:scene3d>
            <a:camera prst="orthographicFront"/>
            <a:lightRig rig="threePt" dir="t"/>
          </a:scene3d>
          <a:sp3d extrusionH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1" name="Retângulo 100">
            <a:extLst>
              <a:ext uri="{FF2B5EF4-FFF2-40B4-BE49-F238E27FC236}">
                <a16:creationId xmlns:a16="http://schemas.microsoft.com/office/drawing/2014/main" id="{7DD975EC-5D8E-9CB8-CD83-61A3F355A448}"/>
              </a:ext>
            </a:extLst>
          </p:cNvPr>
          <p:cNvSpPr>
            <a:spLocks/>
          </p:cNvSpPr>
          <p:nvPr/>
        </p:nvSpPr>
        <p:spPr>
          <a:xfrm>
            <a:off x="2411770" y="6510133"/>
            <a:ext cx="3403308" cy="219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Nenhuma das deliberações/resoluções é publicada</a:t>
            </a:r>
          </a:p>
        </p:txBody>
      </p:sp>
      <p:sp>
        <p:nvSpPr>
          <p:cNvPr id="112" name="CaixaDeTexto 111">
            <a:extLst>
              <a:ext uri="{FF2B5EF4-FFF2-40B4-BE49-F238E27FC236}">
                <a16:creationId xmlns:a16="http://schemas.microsoft.com/office/drawing/2014/main" id="{D6BA3591-A169-6F1D-7C9A-D2D0CF3944F9}"/>
              </a:ext>
            </a:extLst>
          </p:cNvPr>
          <p:cNvSpPr txBox="1"/>
          <p:nvPr/>
        </p:nvSpPr>
        <p:spPr>
          <a:xfrm>
            <a:off x="1805997" y="1637431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35,08%</a:t>
            </a:r>
          </a:p>
        </p:txBody>
      </p:sp>
      <p:sp>
        <p:nvSpPr>
          <p:cNvPr id="129" name="CaixaDeTexto 128">
            <a:extLst>
              <a:ext uri="{FF2B5EF4-FFF2-40B4-BE49-F238E27FC236}">
                <a16:creationId xmlns:a16="http://schemas.microsoft.com/office/drawing/2014/main" id="{C681219D-3C7C-ABCF-83E2-F8B22DDB4C26}"/>
              </a:ext>
            </a:extLst>
          </p:cNvPr>
          <p:cNvSpPr txBox="1"/>
          <p:nvPr/>
        </p:nvSpPr>
        <p:spPr>
          <a:xfrm>
            <a:off x="3228651" y="1669631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36,80%</a:t>
            </a:r>
          </a:p>
        </p:txBody>
      </p:sp>
      <p:sp>
        <p:nvSpPr>
          <p:cNvPr id="143" name="CaixaDeTexto 142">
            <a:extLst>
              <a:ext uri="{FF2B5EF4-FFF2-40B4-BE49-F238E27FC236}">
                <a16:creationId xmlns:a16="http://schemas.microsoft.com/office/drawing/2014/main" id="{27254B4A-7A2B-A85C-804D-A8A0D67766EB}"/>
              </a:ext>
            </a:extLst>
          </p:cNvPr>
          <p:cNvSpPr txBox="1"/>
          <p:nvPr/>
        </p:nvSpPr>
        <p:spPr>
          <a:xfrm>
            <a:off x="4693388" y="1683760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39,83%</a:t>
            </a:r>
          </a:p>
        </p:txBody>
      </p:sp>
      <p:sp>
        <p:nvSpPr>
          <p:cNvPr id="147" name="CaixaDeTexto 146">
            <a:extLst>
              <a:ext uri="{FF2B5EF4-FFF2-40B4-BE49-F238E27FC236}">
                <a16:creationId xmlns:a16="http://schemas.microsoft.com/office/drawing/2014/main" id="{E697828F-8DED-A52C-ED76-6F95F77DD4AD}"/>
              </a:ext>
            </a:extLst>
          </p:cNvPr>
          <p:cNvSpPr txBox="1"/>
          <p:nvPr/>
        </p:nvSpPr>
        <p:spPr>
          <a:xfrm>
            <a:off x="6319190" y="1697408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39,76%</a:t>
            </a:r>
          </a:p>
        </p:txBody>
      </p:sp>
      <p:sp>
        <p:nvSpPr>
          <p:cNvPr id="157" name="CaixaDeTexto 156">
            <a:extLst>
              <a:ext uri="{FF2B5EF4-FFF2-40B4-BE49-F238E27FC236}">
                <a16:creationId xmlns:a16="http://schemas.microsoft.com/office/drawing/2014/main" id="{AF6651A7-6AA6-CD70-FC1E-3E57E9195695}"/>
              </a:ext>
            </a:extLst>
          </p:cNvPr>
          <p:cNvSpPr txBox="1"/>
          <p:nvPr/>
        </p:nvSpPr>
        <p:spPr>
          <a:xfrm>
            <a:off x="7769313" y="1734777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42,83%</a:t>
            </a:r>
          </a:p>
        </p:txBody>
      </p:sp>
      <p:sp>
        <p:nvSpPr>
          <p:cNvPr id="159" name="CaixaDeTexto 158">
            <a:extLst>
              <a:ext uri="{FF2B5EF4-FFF2-40B4-BE49-F238E27FC236}">
                <a16:creationId xmlns:a16="http://schemas.microsoft.com/office/drawing/2014/main" id="{CAF4365E-06DA-895C-74CD-0D49DC24322C}"/>
              </a:ext>
            </a:extLst>
          </p:cNvPr>
          <p:cNvSpPr txBox="1"/>
          <p:nvPr/>
        </p:nvSpPr>
        <p:spPr>
          <a:xfrm>
            <a:off x="9365067" y="1737817"/>
            <a:ext cx="76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44,07%</a:t>
            </a:r>
          </a:p>
        </p:txBody>
      </p:sp>
      <p:sp>
        <p:nvSpPr>
          <p:cNvPr id="160" name="Retângulo 159">
            <a:extLst>
              <a:ext uri="{FF2B5EF4-FFF2-40B4-BE49-F238E27FC236}">
                <a16:creationId xmlns:a16="http://schemas.microsoft.com/office/drawing/2014/main" id="{F4F570B6-7A5D-8270-85D8-86AB2CD83A4B}"/>
              </a:ext>
            </a:extLst>
          </p:cNvPr>
          <p:cNvSpPr>
            <a:spLocks/>
          </p:cNvSpPr>
          <p:nvPr/>
        </p:nvSpPr>
        <p:spPr>
          <a:xfrm>
            <a:off x="6390415" y="6216269"/>
            <a:ext cx="180000" cy="180000"/>
          </a:xfrm>
          <a:prstGeom prst="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 extrusionH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9F676CB-311C-0407-E755-A8341D6BEA76}"/>
              </a:ext>
            </a:extLst>
          </p:cNvPr>
          <p:cNvSpPr txBox="1"/>
          <p:nvPr/>
        </p:nvSpPr>
        <p:spPr>
          <a:xfrm>
            <a:off x="105107" y="6385798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79379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" grpId="0"/>
      <p:bldP spid="216" grpId="0" animBg="1"/>
      <p:bldP spid="217" grpId="0"/>
      <p:bldP spid="218" grpId="0" animBg="1"/>
      <p:bldP spid="25" grpId="0" animBg="1"/>
      <p:bldP spid="24" grpId="0" animBg="1"/>
      <p:bldP spid="5" grpId="0" animBg="1"/>
      <p:bldP spid="106" grpId="0"/>
      <p:bldP spid="204" grpId="0"/>
      <p:bldP spid="205" grpId="0"/>
      <p:bldP spid="206" grpId="0"/>
      <p:bldP spid="11" grpId="0" animBg="1"/>
      <p:bldP spid="12" grpId="0"/>
      <p:bldP spid="14" grpId="0" animBg="1"/>
      <p:bldP spid="16" grpId="0" animBg="1"/>
      <p:bldP spid="17" grpId="0" animBg="1"/>
      <p:bldP spid="18" grpId="0"/>
      <p:bldP spid="19" grpId="0"/>
      <p:bldP spid="34" grpId="0" animBg="1"/>
      <p:bldP spid="35" grpId="0"/>
      <p:bldP spid="38" grpId="0" animBg="1"/>
      <p:bldP spid="44" grpId="0"/>
      <p:bldP spid="45" grpId="0" animBg="1"/>
      <p:bldP spid="46" grpId="0" animBg="1"/>
      <p:bldP spid="47" grpId="0" animBg="1"/>
      <p:bldP spid="48" grpId="0"/>
      <p:bldP spid="49" grpId="0"/>
      <p:bldP spid="51" grpId="0" animBg="1"/>
      <p:bldP spid="53" grpId="0"/>
      <p:bldP spid="54" grpId="0" animBg="1"/>
      <p:bldP spid="55" grpId="0"/>
      <p:bldP spid="56" grpId="0" animBg="1"/>
      <p:bldP spid="57" grpId="0" animBg="1"/>
      <p:bldP spid="58" grpId="0" animBg="1"/>
      <p:bldP spid="59" grpId="0"/>
      <p:bldP spid="60" grpId="0"/>
      <p:bldP spid="62" grpId="0" animBg="1"/>
      <p:bldP spid="63" grpId="0"/>
      <p:bldP spid="64" grpId="0" animBg="1"/>
      <p:bldP spid="65" grpId="0"/>
      <p:bldP spid="66" grpId="0" animBg="1"/>
      <p:bldP spid="67" grpId="0" animBg="1"/>
      <p:bldP spid="68" grpId="0" animBg="1"/>
      <p:bldP spid="69" grpId="0"/>
      <p:bldP spid="70" grpId="0"/>
      <p:bldP spid="72" grpId="0"/>
      <p:bldP spid="73" grpId="0"/>
      <p:bldP spid="74" grpId="0"/>
      <p:bldP spid="75" grpId="0" animBg="1"/>
      <p:bldP spid="76" grpId="0"/>
      <p:bldP spid="77" grpId="0" animBg="1"/>
      <p:bldP spid="78" grpId="0"/>
      <p:bldP spid="79" grpId="0" animBg="1"/>
      <p:bldP spid="80" grpId="0" animBg="1"/>
      <p:bldP spid="81" grpId="0" animBg="1"/>
      <p:bldP spid="82" grpId="0"/>
      <p:bldP spid="83" grpId="0"/>
      <p:bldP spid="85" grpId="0" animBg="1"/>
      <p:bldP spid="86" grpId="0"/>
      <p:bldP spid="87" grpId="0" animBg="1"/>
      <p:bldP spid="88" grpId="0"/>
      <p:bldP spid="89" grpId="0" animBg="1"/>
      <p:bldP spid="90" grpId="0" animBg="1"/>
      <p:bldP spid="91" grpId="0" animBg="1"/>
      <p:bldP spid="92" grpId="0"/>
      <p:bldP spid="93" grpId="0"/>
      <p:bldP spid="95" grpId="0"/>
      <p:bldP spid="96" grpId="0" animBg="1"/>
      <p:bldP spid="97" grpId="0"/>
      <p:bldP spid="99" grpId="0"/>
      <p:bldP spid="100" grpId="0" animBg="1"/>
      <p:bldP spid="101" grpId="0"/>
      <p:bldP spid="112" grpId="0"/>
      <p:bldP spid="129" grpId="0"/>
      <p:bldP spid="143" grpId="0"/>
      <p:bldP spid="147" grpId="0"/>
      <p:bldP spid="157" grpId="0"/>
      <p:bldP spid="159" grpId="0"/>
      <p:bldP spid="16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A2B58CB-3553-1499-86F2-55432D7E5934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CF4DB701-56C7-7FA0-59B0-96E38049A811}"/>
              </a:ext>
            </a:extLst>
          </p:cNvPr>
          <p:cNvSpPr/>
          <p:nvPr/>
        </p:nvSpPr>
        <p:spPr>
          <a:xfrm>
            <a:off x="352375" y="1231645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O  Conselho disponibiliza contatos para o público</a:t>
            </a:r>
          </a:p>
          <a:p>
            <a:pPr algn="ctr"/>
            <a:r>
              <a:rPr lang="pt-BR" sz="1400" dirty="0">
                <a:solidFill>
                  <a:schemeClr val="tx1"/>
                </a:solidFill>
              </a:rPr>
              <a:t>(e-mail, telefone, </a:t>
            </a:r>
            <a:r>
              <a:rPr lang="pt-BR" sz="1400" i="1" dirty="0" err="1">
                <a:solidFill>
                  <a:schemeClr val="tx1"/>
                </a:solidFill>
              </a:rPr>
              <a:t>whatsapp</a:t>
            </a:r>
            <a:r>
              <a:rPr lang="pt-BR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8" name="Forma Livre: Forma 47">
            <a:extLst>
              <a:ext uri="{FF2B5EF4-FFF2-40B4-BE49-F238E27FC236}">
                <a16:creationId xmlns:a16="http://schemas.microsoft.com/office/drawing/2014/main" id="{15773F4D-1975-779D-58EC-35882EDE42F3}"/>
              </a:ext>
            </a:extLst>
          </p:cNvPr>
          <p:cNvSpPr/>
          <p:nvPr/>
        </p:nvSpPr>
        <p:spPr>
          <a:xfrm>
            <a:off x="4956196" y="1225281"/>
            <a:ext cx="6480000" cy="54481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rgbClr val="00462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54" name="Forma Livre: Forma 53">
            <a:extLst>
              <a:ext uri="{FF2B5EF4-FFF2-40B4-BE49-F238E27FC236}">
                <a16:creationId xmlns:a16="http://schemas.microsoft.com/office/drawing/2014/main" id="{787320FF-A4EE-56AD-E7AA-64ED136B3543}"/>
              </a:ext>
            </a:extLst>
          </p:cNvPr>
          <p:cNvSpPr/>
          <p:nvPr/>
        </p:nvSpPr>
        <p:spPr>
          <a:xfrm>
            <a:off x="4956198" y="1225220"/>
            <a:ext cx="6202800" cy="540000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004623"/>
              </a:gs>
              <a:gs pos="0">
                <a:srgbClr val="00863D"/>
              </a:gs>
              <a:gs pos="16000">
                <a:srgbClr val="005C2A"/>
              </a:gs>
            </a:gsLst>
            <a:lin ang="5400000" scaled="1"/>
            <a:tileRect/>
          </a:gradFill>
          <a:ln w="12700">
            <a:solidFill>
              <a:srgbClr val="00462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95,70%</a:t>
            </a:r>
          </a:p>
        </p:txBody>
      </p:sp>
      <p:sp>
        <p:nvSpPr>
          <p:cNvPr id="86" name="Retângulo 85">
            <a:extLst>
              <a:ext uri="{FF2B5EF4-FFF2-40B4-BE49-F238E27FC236}">
                <a16:creationId xmlns:a16="http://schemas.microsoft.com/office/drawing/2014/main" id="{BEF7BFC4-0544-4086-BFDD-97B975A7F5F4}"/>
              </a:ext>
            </a:extLst>
          </p:cNvPr>
          <p:cNvSpPr/>
          <p:nvPr/>
        </p:nvSpPr>
        <p:spPr>
          <a:xfrm>
            <a:off x="345420" y="4016608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O Conselho convida usuários(as), além dos(as) conselheiros(as), para participação nas reuniões plenárias</a:t>
            </a:r>
          </a:p>
        </p:txBody>
      </p:sp>
      <p:sp>
        <p:nvSpPr>
          <p:cNvPr id="93" name="Retângulo 92">
            <a:extLst>
              <a:ext uri="{FF2B5EF4-FFF2-40B4-BE49-F238E27FC236}">
                <a16:creationId xmlns:a16="http://schemas.microsoft.com/office/drawing/2014/main" id="{50FBAA9E-628C-EC2F-88BC-E832114A30A4}"/>
              </a:ext>
            </a:extLst>
          </p:cNvPr>
          <p:cNvSpPr/>
          <p:nvPr/>
        </p:nvSpPr>
        <p:spPr>
          <a:xfrm>
            <a:off x="338467" y="3276897"/>
            <a:ext cx="4547261" cy="5868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O Conselho divulga ações e temas discutidos pelo Conselho nos equipamentos da Assistência Social</a:t>
            </a:r>
          </a:p>
        </p:txBody>
      </p:sp>
      <p:sp>
        <p:nvSpPr>
          <p:cNvPr id="100" name="Retângulo 99">
            <a:extLst>
              <a:ext uri="{FF2B5EF4-FFF2-40B4-BE49-F238E27FC236}">
                <a16:creationId xmlns:a16="http://schemas.microsoft.com/office/drawing/2014/main" id="{1BBCE34B-678E-9C99-DBD7-B9695D706127}"/>
              </a:ext>
            </a:extLst>
          </p:cNvPr>
          <p:cNvSpPr/>
          <p:nvPr/>
        </p:nvSpPr>
        <p:spPr>
          <a:xfrm>
            <a:off x="352375" y="5376183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Não há mecanismos de comunicação</a:t>
            </a:r>
          </a:p>
        </p:txBody>
      </p:sp>
      <p:sp>
        <p:nvSpPr>
          <p:cNvPr id="107" name="Retângulo 106">
            <a:extLst>
              <a:ext uri="{FF2B5EF4-FFF2-40B4-BE49-F238E27FC236}">
                <a16:creationId xmlns:a16="http://schemas.microsoft.com/office/drawing/2014/main" id="{63EE9D17-40A7-7D3D-A347-3A8CBA5717D3}"/>
              </a:ext>
            </a:extLst>
          </p:cNvPr>
          <p:cNvSpPr/>
          <p:nvPr/>
        </p:nvSpPr>
        <p:spPr>
          <a:xfrm>
            <a:off x="352375" y="4693922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O Conselho tem canal de recebimento de denúncias</a:t>
            </a:r>
          </a:p>
        </p:txBody>
      </p:sp>
      <p:sp>
        <p:nvSpPr>
          <p:cNvPr id="114" name="Retângulo 113">
            <a:extLst>
              <a:ext uri="{FF2B5EF4-FFF2-40B4-BE49-F238E27FC236}">
                <a16:creationId xmlns:a16="http://schemas.microsoft.com/office/drawing/2014/main" id="{1D3B6C8F-F740-BBEA-EF11-7E17184E1067}"/>
              </a:ext>
            </a:extLst>
          </p:cNvPr>
          <p:cNvSpPr/>
          <p:nvPr/>
        </p:nvSpPr>
        <p:spPr>
          <a:xfrm>
            <a:off x="352375" y="1931600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O Conselho tem página nas redes sociais</a:t>
            </a:r>
          </a:p>
          <a:p>
            <a:pPr algn="ctr"/>
            <a:r>
              <a:rPr lang="pt-BR" sz="1400" dirty="0">
                <a:solidFill>
                  <a:schemeClr val="tx1"/>
                </a:solidFill>
              </a:rPr>
              <a:t>(</a:t>
            </a:r>
            <a:r>
              <a:rPr lang="pt-BR" sz="1400" i="1" dirty="0">
                <a:solidFill>
                  <a:schemeClr val="tx1"/>
                </a:solidFill>
              </a:rPr>
              <a:t>Facebook, blog </a:t>
            </a:r>
            <a:r>
              <a:rPr lang="pt-BR" sz="1400" dirty="0" err="1">
                <a:solidFill>
                  <a:schemeClr val="tx1"/>
                </a:solidFill>
              </a:rPr>
              <a:t>etc</a:t>
            </a:r>
            <a:r>
              <a:rPr lang="pt-BR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1" name="Retângulo 120">
            <a:extLst>
              <a:ext uri="{FF2B5EF4-FFF2-40B4-BE49-F238E27FC236}">
                <a16:creationId xmlns:a16="http://schemas.microsoft.com/office/drawing/2014/main" id="{10757089-DD1F-774D-377B-CD989CB88D5B}"/>
              </a:ext>
            </a:extLst>
          </p:cNvPr>
          <p:cNvSpPr/>
          <p:nvPr/>
        </p:nvSpPr>
        <p:spPr>
          <a:xfrm>
            <a:off x="345419" y="2608761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Outros</a:t>
            </a:r>
          </a:p>
        </p:txBody>
      </p:sp>
      <p:sp>
        <p:nvSpPr>
          <p:cNvPr id="159" name="Retângulo 158">
            <a:extLst>
              <a:ext uri="{FF2B5EF4-FFF2-40B4-BE49-F238E27FC236}">
                <a16:creationId xmlns:a16="http://schemas.microsoft.com/office/drawing/2014/main" id="{56AD1BE0-AD4B-2485-F129-1C0FDD573BAD}"/>
              </a:ext>
            </a:extLst>
          </p:cNvPr>
          <p:cNvSpPr>
            <a:spLocks/>
          </p:cNvSpPr>
          <p:nvPr/>
        </p:nvSpPr>
        <p:spPr>
          <a:xfrm>
            <a:off x="5715052" y="6337657"/>
            <a:ext cx="180000" cy="180000"/>
          </a:xfrm>
          <a:prstGeom prst="rect">
            <a:avLst/>
          </a:prstGeom>
          <a:gradFill flip="none" rotWithShape="1">
            <a:gsLst>
              <a:gs pos="45000">
                <a:srgbClr val="004623"/>
              </a:gs>
              <a:gs pos="0">
                <a:srgbClr val="00863D"/>
              </a:gs>
              <a:gs pos="16000">
                <a:srgbClr val="005C2A"/>
              </a:gs>
            </a:gsLst>
            <a:lin ang="5400000" scaled="1"/>
            <a:tileRect/>
          </a:gradFill>
          <a:ln w="12700">
            <a:solidFill>
              <a:srgbClr val="00462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160" name="Retângulo 159">
            <a:extLst>
              <a:ext uri="{FF2B5EF4-FFF2-40B4-BE49-F238E27FC236}">
                <a16:creationId xmlns:a16="http://schemas.microsoft.com/office/drawing/2014/main" id="{2939408B-4E8B-589F-3575-9E9EE4BBB46D}"/>
              </a:ext>
            </a:extLst>
          </p:cNvPr>
          <p:cNvSpPr>
            <a:spLocks/>
          </p:cNvSpPr>
          <p:nvPr/>
        </p:nvSpPr>
        <p:spPr>
          <a:xfrm>
            <a:off x="5827555" y="6337656"/>
            <a:ext cx="574545" cy="188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2022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D5DA0D2-2B2A-EBDC-2D21-9D85E8C3BEC5}"/>
              </a:ext>
            </a:extLst>
          </p:cNvPr>
          <p:cNvSpPr txBox="1"/>
          <p:nvPr/>
        </p:nvSpPr>
        <p:spPr>
          <a:xfrm>
            <a:off x="0" y="126974"/>
            <a:ext cx="116331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/>
              <a:t>PRINCIPAIS ESTRATÉGIAS DOS CONSELHOS </a:t>
            </a:r>
            <a:r>
              <a:rPr lang="pt-BR" sz="2300" b="1" u="sng" dirty="0"/>
              <a:t>ESTADUAIS </a:t>
            </a:r>
          </a:p>
          <a:p>
            <a:pPr algn="ctr"/>
            <a:r>
              <a:rPr lang="pt-BR" sz="2300" b="1" dirty="0"/>
              <a:t>DE COMUNICAÇÃO COM O USUÁRIO</a:t>
            </a:r>
          </a:p>
        </p:txBody>
      </p:sp>
      <p:sp>
        <p:nvSpPr>
          <p:cNvPr id="2" name="Forma Livre: Forma 1">
            <a:extLst>
              <a:ext uri="{FF2B5EF4-FFF2-40B4-BE49-F238E27FC236}">
                <a16:creationId xmlns:a16="http://schemas.microsoft.com/office/drawing/2014/main" id="{30083F7D-0FAE-04AD-9D06-D8E26F7DD328}"/>
              </a:ext>
            </a:extLst>
          </p:cNvPr>
          <p:cNvSpPr/>
          <p:nvPr/>
        </p:nvSpPr>
        <p:spPr>
          <a:xfrm>
            <a:off x="4956196" y="1928327"/>
            <a:ext cx="6480000" cy="54481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rgbClr val="00462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3" name="Forma Livre: Forma 2">
            <a:extLst>
              <a:ext uri="{FF2B5EF4-FFF2-40B4-BE49-F238E27FC236}">
                <a16:creationId xmlns:a16="http://schemas.microsoft.com/office/drawing/2014/main" id="{F4D8BF3E-2AFD-D0FD-558A-E72B84F62293}"/>
              </a:ext>
            </a:extLst>
          </p:cNvPr>
          <p:cNvSpPr/>
          <p:nvPr/>
        </p:nvSpPr>
        <p:spPr>
          <a:xfrm>
            <a:off x="4956198" y="1928266"/>
            <a:ext cx="2818800" cy="540000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004623"/>
              </a:gs>
              <a:gs pos="0">
                <a:srgbClr val="00863D"/>
              </a:gs>
              <a:gs pos="16000">
                <a:srgbClr val="005C2A"/>
              </a:gs>
            </a:gsLst>
            <a:lin ang="5400000" scaled="1"/>
            <a:tileRect/>
          </a:gradFill>
          <a:ln w="12700">
            <a:solidFill>
              <a:srgbClr val="00462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43,50%</a:t>
            </a:r>
          </a:p>
        </p:txBody>
      </p:sp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618E32AF-5EA9-1000-F76D-29B3E389354E}"/>
              </a:ext>
            </a:extLst>
          </p:cNvPr>
          <p:cNvSpPr/>
          <p:nvPr/>
        </p:nvSpPr>
        <p:spPr>
          <a:xfrm>
            <a:off x="4956196" y="2605488"/>
            <a:ext cx="6480000" cy="54481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rgbClr val="00462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6" name="Forma Livre: Forma 5">
            <a:extLst>
              <a:ext uri="{FF2B5EF4-FFF2-40B4-BE49-F238E27FC236}">
                <a16:creationId xmlns:a16="http://schemas.microsoft.com/office/drawing/2014/main" id="{5E3ABB41-703D-4E15-E706-475F86753062}"/>
              </a:ext>
            </a:extLst>
          </p:cNvPr>
          <p:cNvSpPr/>
          <p:nvPr/>
        </p:nvSpPr>
        <p:spPr>
          <a:xfrm>
            <a:off x="4956198" y="2605427"/>
            <a:ext cx="1126800" cy="540000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004623"/>
              </a:gs>
              <a:gs pos="0">
                <a:srgbClr val="00863D"/>
              </a:gs>
              <a:gs pos="16000">
                <a:srgbClr val="005C2A"/>
              </a:gs>
            </a:gsLst>
            <a:lin ang="5400000" scaled="1"/>
            <a:tileRect/>
          </a:gradFill>
          <a:ln w="12700">
            <a:solidFill>
              <a:srgbClr val="00462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17,40%</a:t>
            </a:r>
          </a:p>
        </p:txBody>
      </p:sp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2FA66E00-A5EE-8121-4BC2-BC3D55BD530F}"/>
              </a:ext>
            </a:extLst>
          </p:cNvPr>
          <p:cNvSpPr/>
          <p:nvPr/>
        </p:nvSpPr>
        <p:spPr>
          <a:xfrm>
            <a:off x="4956196" y="3305030"/>
            <a:ext cx="6480000" cy="54481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rgbClr val="00462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2905EA66-4A3D-E763-DF23-C09F3DCB0B55}"/>
              </a:ext>
            </a:extLst>
          </p:cNvPr>
          <p:cNvSpPr/>
          <p:nvPr/>
        </p:nvSpPr>
        <p:spPr>
          <a:xfrm>
            <a:off x="4956198" y="3304969"/>
            <a:ext cx="1126800" cy="540000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004623"/>
              </a:gs>
              <a:gs pos="0">
                <a:srgbClr val="00863D"/>
              </a:gs>
              <a:gs pos="16000">
                <a:srgbClr val="005C2A"/>
              </a:gs>
            </a:gsLst>
            <a:lin ang="5400000" scaled="1"/>
            <a:tileRect/>
          </a:gradFill>
          <a:ln w="12700">
            <a:solidFill>
              <a:srgbClr val="00462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17,40%</a:t>
            </a:r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1200B4E5-B086-5C6B-003A-9AF4A6384AB8}"/>
              </a:ext>
            </a:extLst>
          </p:cNvPr>
          <p:cNvSpPr/>
          <p:nvPr/>
        </p:nvSpPr>
        <p:spPr>
          <a:xfrm>
            <a:off x="4956194" y="4016669"/>
            <a:ext cx="6480000" cy="54481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rgbClr val="00462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F0CC7D68-5490-64EF-1EBD-8CB3CBE06A19}"/>
              </a:ext>
            </a:extLst>
          </p:cNvPr>
          <p:cNvSpPr/>
          <p:nvPr/>
        </p:nvSpPr>
        <p:spPr>
          <a:xfrm>
            <a:off x="4956196" y="4016608"/>
            <a:ext cx="1126800" cy="540000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004623"/>
              </a:gs>
              <a:gs pos="0">
                <a:srgbClr val="00863D"/>
              </a:gs>
              <a:gs pos="16000">
                <a:srgbClr val="005C2A"/>
              </a:gs>
            </a:gsLst>
            <a:lin ang="5400000" scaled="1"/>
            <a:tileRect/>
          </a:gradFill>
          <a:ln w="12700">
            <a:solidFill>
              <a:srgbClr val="00462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17,40%</a:t>
            </a: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334C388F-F428-1D62-7E5B-7DF13022E480}"/>
              </a:ext>
            </a:extLst>
          </p:cNvPr>
          <p:cNvSpPr/>
          <p:nvPr/>
        </p:nvSpPr>
        <p:spPr>
          <a:xfrm>
            <a:off x="4956192" y="4685376"/>
            <a:ext cx="6480000" cy="54481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rgbClr val="00462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BB3BA8B0-F95B-B855-6BF0-32DF21F5937C}"/>
              </a:ext>
            </a:extLst>
          </p:cNvPr>
          <p:cNvSpPr/>
          <p:nvPr/>
        </p:nvSpPr>
        <p:spPr>
          <a:xfrm>
            <a:off x="4956194" y="4685315"/>
            <a:ext cx="1126800" cy="540000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004623"/>
              </a:gs>
              <a:gs pos="0">
                <a:srgbClr val="00863D"/>
              </a:gs>
              <a:gs pos="16000">
                <a:srgbClr val="005C2A"/>
              </a:gs>
            </a:gsLst>
            <a:lin ang="5400000" scaled="1"/>
            <a:tileRect/>
          </a:gradFill>
          <a:ln w="12700">
            <a:solidFill>
              <a:srgbClr val="00462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17,40%</a:t>
            </a:r>
          </a:p>
        </p:txBody>
      </p:sp>
      <p:sp>
        <p:nvSpPr>
          <p:cNvPr id="14" name="Forma Livre: Forma 13">
            <a:extLst>
              <a:ext uri="{FF2B5EF4-FFF2-40B4-BE49-F238E27FC236}">
                <a16:creationId xmlns:a16="http://schemas.microsoft.com/office/drawing/2014/main" id="{CD560837-8C2B-A212-802B-40C675548284}"/>
              </a:ext>
            </a:extLst>
          </p:cNvPr>
          <p:cNvSpPr/>
          <p:nvPr/>
        </p:nvSpPr>
        <p:spPr>
          <a:xfrm>
            <a:off x="4956192" y="5372910"/>
            <a:ext cx="6480000" cy="54481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rgbClr val="00462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5" name="Forma Livre: Forma 14">
            <a:extLst>
              <a:ext uri="{FF2B5EF4-FFF2-40B4-BE49-F238E27FC236}">
                <a16:creationId xmlns:a16="http://schemas.microsoft.com/office/drawing/2014/main" id="{058880A6-DE68-D7F7-B099-1C6794BDEC61}"/>
              </a:ext>
            </a:extLst>
          </p:cNvPr>
          <p:cNvSpPr/>
          <p:nvPr/>
        </p:nvSpPr>
        <p:spPr>
          <a:xfrm>
            <a:off x="4956194" y="5372849"/>
            <a:ext cx="745200" cy="540000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004623"/>
              </a:gs>
              <a:gs pos="0">
                <a:srgbClr val="00863D"/>
              </a:gs>
              <a:gs pos="16000">
                <a:srgbClr val="005C2A"/>
              </a:gs>
            </a:gsLst>
            <a:lin ang="5400000" scaled="1"/>
            <a:tileRect/>
          </a:gradFill>
          <a:ln w="12700">
            <a:solidFill>
              <a:srgbClr val="00462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11,50%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5BE2BA1-32A1-64A6-6A5D-5FB993355489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141193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8" grpId="0" animBg="1"/>
      <p:bldP spid="54" grpId="0" animBg="1"/>
      <p:bldP spid="86" grpId="0" animBg="1"/>
      <p:bldP spid="93" grpId="0" animBg="1"/>
      <p:bldP spid="100" grpId="0" animBg="1"/>
      <p:bldP spid="107" grpId="0" animBg="1"/>
      <p:bldP spid="114" grpId="0" animBg="1"/>
      <p:bldP spid="121" grpId="0" animBg="1"/>
      <p:bldP spid="159" grpId="0" animBg="1"/>
      <p:bldP spid="160" grpId="0"/>
      <p:bldP spid="10" grpId="0"/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A2B58CB-3553-1499-86F2-55432D7E5934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CF4DB701-56C7-7FA0-59B0-96E38049A811}"/>
              </a:ext>
            </a:extLst>
          </p:cNvPr>
          <p:cNvSpPr/>
          <p:nvPr/>
        </p:nvSpPr>
        <p:spPr>
          <a:xfrm>
            <a:off x="352377" y="1219276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O  Conselho disponibiliza contatos para o público</a:t>
            </a:r>
          </a:p>
          <a:p>
            <a:pPr algn="ctr"/>
            <a:r>
              <a:rPr lang="pt-BR" sz="1400" dirty="0">
                <a:solidFill>
                  <a:schemeClr val="tx1"/>
                </a:solidFill>
              </a:rPr>
              <a:t>(</a:t>
            </a:r>
            <a:r>
              <a:rPr lang="pt-BR" sz="1400" i="1" dirty="0">
                <a:solidFill>
                  <a:schemeClr val="tx1"/>
                </a:solidFill>
              </a:rPr>
              <a:t>e-mail, telefone, </a:t>
            </a:r>
            <a:r>
              <a:rPr lang="pt-BR" sz="1400" i="1" dirty="0" err="1">
                <a:solidFill>
                  <a:schemeClr val="tx1"/>
                </a:solidFill>
              </a:rPr>
              <a:t>whatsapp</a:t>
            </a:r>
            <a:r>
              <a:rPr lang="pt-BR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8" name="Forma Livre: Forma 47">
            <a:extLst>
              <a:ext uri="{FF2B5EF4-FFF2-40B4-BE49-F238E27FC236}">
                <a16:creationId xmlns:a16="http://schemas.microsoft.com/office/drawing/2014/main" id="{15773F4D-1975-779D-58EC-35882EDE42F3}"/>
              </a:ext>
            </a:extLst>
          </p:cNvPr>
          <p:cNvSpPr/>
          <p:nvPr/>
        </p:nvSpPr>
        <p:spPr>
          <a:xfrm>
            <a:off x="4956196" y="1225281"/>
            <a:ext cx="6480000" cy="54481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54" name="Forma Livre: Forma 53">
            <a:extLst>
              <a:ext uri="{FF2B5EF4-FFF2-40B4-BE49-F238E27FC236}">
                <a16:creationId xmlns:a16="http://schemas.microsoft.com/office/drawing/2014/main" id="{787320FF-A4EE-56AD-E7AA-64ED136B3543}"/>
              </a:ext>
            </a:extLst>
          </p:cNvPr>
          <p:cNvSpPr/>
          <p:nvPr/>
        </p:nvSpPr>
        <p:spPr>
          <a:xfrm>
            <a:off x="4956198" y="1225220"/>
            <a:ext cx="4183200" cy="540000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162746"/>
              </a:gs>
              <a:gs pos="0">
                <a:srgbClr val="2F5597"/>
              </a:gs>
              <a:gs pos="16000">
                <a:srgbClr val="203864"/>
              </a:gs>
            </a:gsLst>
            <a:lin ang="5400000" scaled="1"/>
            <a:tileRect/>
          </a:gra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64,54%</a:t>
            </a:r>
          </a:p>
        </p:txBody>
      </p:sp>
      <p:sp>
        <p:nvSpPr>
          <p:cNvPr id="86" name="Retângulo 85">
            <a:extLst>
              <a:ext uri="{FF2B5EF4-FFF2-40B4-BE49-F238E27FC236}">
                <a16:creationId xmlns:a16="http://schemas.microsoft.com/office/drawing/2014/main" id="{BEF7BFC4-0544-4086-BFDD-97B975A7F5F4}"/>
              </a:ext>
            </a:extLst>
          </p:cNvPr>
          <p:cNvSpPr/>
          <p:nvPr/>
        </p:nvSpPr>
        <p:spPr>
          <a:xfrm>
            <a:off x="352378" y="1928266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O Conselho convida usuários(as), além dos(as) conselheiros(as), para participação nas reuniões plenárias</a:t>
            </a:r>
          </a:p>
        </p:txBody>
      </p:sp>
      <p:sp>
        <p:nvSpPr>
          <p:cNvPr id="93" name="Retângulo 92">
            <a:extLst>
              <a:ext uri="{FF2B5EF4-FFF2-40B4-BE49-F238E27FC236}">
                <a16:creationId xmlns:a16="http://schemas.microsoft.com/office/drawing/2014/main" id="{50FBAA9E-628C-EC2F-88BC-E832114A30A4}"/>
              </a:ext>
            </a:extLst>
          </p:cNvPr>
          <p:cNvSpPr/>
          <p:nvPr/>
        </p:nvSpPr>
        <p:spPr>
          <a:xfrm>
            <a:off x="342440" y="2604101"/>
            <a:ext cx="4547261" cy="642260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O Conselho divulga ações e temas discutidos pelo Conselho nos equipamentos da Assistência Social</a:t>
            </a:r>
          </a:p>
        </p:txBody>
      </p:sp>
      <p:sp>
        <p:nvSpPr>
          <p:cNvPr id="100" name="Retângulo 99">
            <a:extLst>
              <a:ext uri="{FF2B5EF4-FFF2-40B4-BE49-F238E27FC236}">
                <a16:creationId xmlns:a16="http://schemas.microsoft.com/office/drawing/2014/main" id="{1BBCE34B-678E-9C99-DBD7-B9695D706127}"/>
              </a:ext>
            </a:extLst>
          </p:cNvPr>
          <p:cNvSpPr/>
          <p:nvPr/>
        </p:nvSpPr>
        <p:spPr>
          <a:xfrm>
            <a:off x="352380" y="3324703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Não há mecanismos de comunicação</a:t>
            </a:r>
          </a:p>
        </p:txBody>
      </p:sp>
      <p:sp>
        <p:nvSpPr>
          <p:cNvPr id="107" name="Retângulo 106">
            <a:extLst>
              <a:ext uri="{FF2B5EF4-FFF2-40B4-BE49-F238E27FC236}">
                <a16:creationId xmlns:a16="http://schemas.microsoft.com/office/drawing/2014/main" id="{63EE9D17-40A7-7D3D-A347-3A8CBA5717D3}"/>
              </a:ext>
            </a:extLst>
          </p:cNvPr>
          <p:cNvSpPr/>
          <p:nvPr/>
        </p:nvSpPr>
        <p:spPr>
          <a:xfrm>
            <a:off x="352379" y="4040526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O Conselho tem canal de recebimento de denúncias</a:t>
            </a:r>
          </a:p>
        </p:txBody>
      </p:sp>
      <p:sp>
        <p:nvSpPr>
          <p:cNvPr id="114" name="Retângulo 113">
            <a:extLst>
              <a:ext uri="{FF2B5EF4-FFF2-40B4-BE49-F238E27FC236}">
                <a16:creationId xmlns:a16="http://schemas.microsoft.com/office/drawing/2014/main" id="{1D3B6C8F-F740-BBEA-EF11-7E17184E1067}"/>
              </a:ext>
            </a:extLst>
          </p:cNvPr>
          <p:cNvSpPr/>
          <p:nvPr/>
        </p:nvSpPr>
        <p:spPr>
          <a:xfrm>
            <a:off x="362321" y="4768684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O Conselho tem página nas redes sociais</a:t>
            </a:r>
          </a:p>
          <a:p>
            <a:pPr algn="ctr"/>
            <a:r>
              <a:rPr lang="pt-BR" sz="1400" dirty="0">
                <a:solidFill>
                  <a:schemeClr val="tx1"/>
                </a:solidFill>
              </a:rPr>
              <a:t>(Facebook, blog </a:t>
            </a:r>
            <a:r>
              <a:rPr lang="pt-BR" sz="1400" dirty="0" err="1">
                <a:solidFill>
                  <a:schemeClr val="tx1"/>
                </a:solidFill>
              </a:rPr>
              <a:t>etc</a:t>
            </a:r>
            <a:r>
              <a:rPr lang="pt-BR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1" name="Retângulo 120">
            <a:extLst>
              <a:ext uri="{FF2B5EF4-FFF2-40B4-BE49-F238E27FC236}">
                <a16:creationId xmlns:a16="http://schemas.microsoft.com/office/drawing/2014/main" id="{10757089-DD1F-774D-377B-CD989CB88D5B}"/>
              </a:ext>
            </a:extLst>
          </p:cNvPr>
          <p:cNvSpPr/>
          <p:nvPr/>
        </p:nvSpPr>
        <p:spPr>
          <a:xfrm>
            <a:off x="352379" y="5498024"/>
            <a:ext cx="4533353" cy="536666"/>
          </a:xfrm>
          <a:prstGeom prst="rect">
            <a:avLst/>
          </a:prstGeom>
          <a:gradFill flip="none" rotWithShape="1">
            <a:gsLst>
              <a:gs pos="39000">
                <a:schemeClr val="bg1">
                  <a:lumMod val="95000"/>
                </a:schemeClr>
              </a:gs>
              <a:gs pos="90000">
                <a:schemeClr val="bg1">
                  <a:lumMod val="85000"/>
                </a:schemeClr>
              </a:gs>
            </a:gsLst>
            <a:path path="rect">
              <a:fillToRect l="50000" t="50000" r="50000" b="50000"/>
            </a:path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Outros</a:t>
            </a:r>
          </a:p>
        </p:txBody>
      </p:sp>
      <p:sp>
        <p:nvSpPr>
          <p:cNvPr id="159" name="Retângulo 158">
            <a:extLst>
              <a:ext uri="{FF2B5EF4-FFF2-40B4-BE49-F238E27FC236}">
                <a16:creationId xmlns:a16="http://schemas.microsoft.com/office/drawing/2014/main" id="{56AD1BE0-AD4B-2485-F129-1C0FDD573BAD}"/>
              </a:ext>
            </a:extLst>
          </p:cNvPr>
          <p:cNvSpPr>
            <a:spLocks/>
          </p:cNvSpPr>
          <p:nvPr/>
        </p:nvSpPr>
        <p:spPr>
          <a:xfrm>
            <a:off x="5715052" y="6347596"/>
            <a:ext cx="180000" cy="180000"/>
          </a:xfrm>
          <a:prstGeom prst="rect">
            <a:avLst/>
          </a:prstGeom>
          <a:gradFill flip="none" rotWithShape="1">
            <a:gsLst>
              <a:gs pos="45000">
                <a:srgbClr val="162746"/>
              </a:gs>
              <a:gs pos="0">
                <a:srgbClr val="2F5597"/>
              </a:gs>
              <a:gs pos="16000">
                <a:srgbClr val="203864"/>
              </a:gs>
            </a:gsLst>
            <a:lin ang="5400000" scaled="1"/>
            <a:tileRect/>
          </a:gra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sz="1400" b="1" dirty="0"/>
          </a:p>
        </p:txBody>
      </p:sp>
      <p:sp>
        <p:nvSpPr>
          <p:cNvPr id="160" name="Retângulo 159">
            <a:extLst>
              <a:ext uri="{FF2B5EF4-FFF2-40B4-BE49-F238E27FC236}">
                <a16:creationId xmlns:a16="http://schemas.microsoft.com/office/drawing/2014/main" id="{2939408B-4E8B-589F-3575-9E9EE4BBB46D}"/>
              </a:ext>
            </a:extLst>
          </p:cNvPr>
          <p:cNvSpPr>
            <a:spLocks/>
          </p:cNvSpPr>
          <p:nvPr/>
        </p:nvSpPr>
        <p:spPr>
          <a:xfrm>
            <a:off x="5827555" y="6347595"/>
            <a:ext cx="574545" cy="188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2022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D5DA0D2-2B2A-EBDC-2D21-9D85E8C3BEC5}"/>
              </a:ext>
            </a:extLst>
          </p:cNvPr>
          <p:cNvSpPr txBox="1"/>
          <p:nvPr/>
        </p:nvSpPr>
        <p:spPr>
          <a:xfrm>
            <a:off x="0" y="126974"/>
            <a:ext cx="116331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/>
              <a:t>PRINCIPAIS ESTRATÉGIAS DOS CONSELHOS </a:t>
            </a:r>
            <a:r>
              <a:rPr lang="pt-BR" sz="2300" b="1" u="sng" dirty="0"/>
              <a:t>MUNICIPAIS</a:t>
            </a:r>
            <a:r>
              <a:rPr lang="pt-BR" sz="2300" b="1" dirty="0"/>
              <a:t> </a:t>
            </a:r>
          </a:p>
          <a:p>
            <a:pPr algn="ctr"/>
            <a:r>
              <a:rPr lang="pt-BR" sz="2300" b="1" dirty="0"/>
              <a:t>DE COMUNICAÇÃO COM O USUÁRIO</a:t>
            </a:r>
          </a:p>
        </p:txBody>
      </p:sp>
      <p:sp>
        <p:nvSpPr>
          <p:cNvPr id="2" name="Forma Livre: Forma 1">
            <a:extLst>
              <a:ext uri="{FF2B5EF4-FFF2-40B4-BE49-F238E27FC236}">
                <a16:creationId xmlns:a16="http://schemas.microsoft.com/office/drawing/2014/main" id="{30083F7D-0FAE-04AD-9D06-D8E26F7DD328}"/>
              </a:ext>
            </a:extLst>
          </p:cNvPr>
          <p:cNvSpPr/>
          <p:nvPr/>
        </p:nvSpPr>
        <p:spPr>
          <a:xfrm>
            <a:off x="4956196" y="1928327"/>
            <a:ext cx="6480000" cy="54481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3" name="Forma Livre: Forma 2">
            <a:extLst>
              <a:ext uri="{FF2B5EF4-FFF2-40B4-BE49-F238E27FC236}">
                <a16:creationId xmlns:a16="http://schemas.microsoft.com/office/drawing/2014/main" id="{F4D8BF3E-2AFD-D0FD-558A-E72B84F62293}"/>
              </a:ext>
            </a:extLst>
          </p:cNvPr>
          <p:cNvSpPr/>
          <p:nvPr/>
        </p:nvSpPr>
        <p:spPr>
          <a:xfrm>
            <a:off x="4956198" y="1928266"/>
            <a:ext cx="3729600" cy="540000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162746"/>
              </a:gs>
              <a:gs pos="0">
                <a:srgbClr val="2F5597"/>
              </a:gs>
              <a:gs pos="16000">
                <a:srgbClr val="203864"/>
              </a:gs>
            </a:gsLst>
            <a:lin ang="5400000" scaled="1"/>
            <a:tileRect/>
          </a:gra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49,87%</a:t>
            </a:r>
          </a:p>
        </p:txBody>
      </p:sp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618E32AF-5EA9-1000-F76D-29B3E389354E}"/>
              </a:ext>
            </a:extLst>
          </p:cNvPr>
          <p:cNvSpPr/>
          <p:nvPr/>
        </p:nvSpPr>
        <p:spPr>
          <a:xfrm>
            <a:off x="4956196" y="2665122"/>
            <a:ext cx="6480000" cy="54481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6" name="Forma Livre: Forma 5">
            <a:extLst>
              <a:ext uri="{FF2B5EF4-FFF2-40B4-BE49-F238E27FC236}">
                <a16:creationId xmlns:a16="http://schemas.microsoft.com/office/drawing/2014/main" id="{5E3ABB41-703D-4E15-E706-475F86753062}"/>
              </a:ext>
            </a:extLst>
          </p:cNvPr>
          <p:cNvSpPr/>
          <p:nvPr/>
        </p:nvSpPr>
        <p:spPr>
          <a:xfrm>
            <a:off x="4956198" y="2665061"/>
            <a:ext cx="3027600" cy="540000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162746"/>
              </a:gs>
              <a:gs pos="0">
                <a:srgbClr val="2F5597"/>
              </a:gs>
              <a:gs pos="16000">
                <a:srgbClr val="203864"/>
              </a:gs>
            </a:gsLst>
            <a:lin ang="5400000" scaled="1"/>
            <a:tileRect/>
          </a:gra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39,07%</a:t>
            </a:r>
          </a:p>
        </p:txBody>
      </p:sp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2FA66E00-A5EE-8121-4BC2-BC3D55BD530F}"/>
              </a:ext>
            </a:extLst>
          </p:cNvPr>
          <p:cNvSpPr/>
          <p:nvPr/>
        </p:nvSpPr>
        <p:spPr>
          <a:xfrm>
            <a:off x="4956196" y="3336437"/>
            <a:ext cx="6480000" cy="54481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2905EA66-4A3D-E763-DF23-C09F3DCB0B55}"/>
              </a:ext>
            </a:extLst>
          </p:cNvPr>
          <p:cNvSpPr/>
          <p:nvPr/>
        </p:nvSpPr>
        <p:spPr>
          <a:xfrm>
            <a:off x="4956198" y="3336376"/>
            <a:ext cx="1465200" cy="540000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162746"/>
              </a:gs>
              <a:gs pos="0">
                <a:srgbClr val="2F5597"/>
              </a:gs>
              <a:gs pos="16000">
                <a:srgbClr val="203864"/>
              </a:gs>
            </a:gsLst>
            <a:lin ang="5400000" scaled="1"/>
            <a:tileRect/>
          </a:gra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14,92%</a:t>
            </a:r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1200B4E5-B086-5C6B-003A-9AF4A6384AB8}"/>
              </a:ext>
            </a:extLst>
          </p:cNvPr>
          <p:cNvSpPr/>
          <p:nvPr/>
        </p:nvSpPr>
        <p:spPr>
          <a:xfrm>
            <a:off x="4956194" y="4026608"/>
            <a:ext cx="6480000" cy="54481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F0CC7D68-5490-64EF-1EBD-8CB3CBE06A19}"/>
              </a:ext>
            </a:extLst>
          </p:cNvPr>
          <p:cNvSpPr/>
          <p:nvPr/>
        </p:nvSpPr>
        <p:spPr>
          <a:xfrm>
            <a:off x="4956196" y="4026547"/>
            <a:ext cx="1072800" cy="540000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162746"/>
              </a:gs>
              <a:gs pos="0">
                <a:srgbClr val="2F5597"/>
              </a:gs>
              <a:gs pos="16000">
                <a:srgbClr val="203864"/>
              </a:gs>
            </a:gsLst>
            <a:lin ang="5400000" scaled="1"/>
            <a:tileRect/>
          </a:gra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8,88%</a:t>
            </a: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334C388F-F428-1D62-7E5B-7DF13022E480}"/>
              </a:ext>
            </a:extLst>
          </p:cNvPr>
          <p:cNvSpPr/>
          <p:nvPr/>
        </p:nvSpPr>
        <p:spPr>
          <a:xfrm>
            <a:off x="4956192" y="4754949"/>
            <a:ext cx="6480000" cy="54481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BB3BA8B0-F95B-B855-6BF0-32DF21F5937C}"/>
              </a:ext>
            </a:extLst>
          </p:cNvPr>
          <p:cNvSpPr/>
          <p:nvPr/>
        </p:nvSpPr>
        <p:spPr>
          <a:xfrm>
            <a:off x="4956194" y="4754888"/>
            <a:ext cx="1033200" cy="540000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162746"/>
              </a:gs>
              <a:gs pos="0">
                <a:srgbClr val="2F5597"/>
              </a:gs>
              <a:gs pos="16000">
                <a:srgbClr val="203864"/>
              </a:gs>
            </a:gsLst>
            <a:lin ang="5400000" scaled="1"/>
            <a:tileRect/>
          </a:gra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8,26%</a:t>
            </a:r>
          </a:p>
        </p:txBody>
      </p:sp>
      <p:sp>
        <p:nvSpPr>
          <p:cNvPr id="14" name="Forma Livre: Forma 13">
            <a:extLst>
              <a:ext uri="{FF2B5EF4-FFF2-40B4-BE49-F238E27FC236}">
                <a16:creationId xmlns:a16="http://schemas.microsoft.com/office/drawing/2014/main" id="{CD560837-8C2B-A212-802B-40C675548284}"/>
              </a:ext>
            </a:extLst>
          </p:cNvPr>
          <p:cNvSpPr/>
          <p:nvPr/>
        </p:nvSpPr>
        <p:spPr>
          <a:xfrm>
            <a:off x="4956192" y="5512056"/>
            <a:ext cx="6480000" cy="544814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endParaRPr lang="pt-BR" dirty="0"/>
          </a:p>
        </p:txBody>
      </p:sp>
      <p:sp>
        <p:nvSpPr>
          <p:cNvPr id="15" name="Forma Livre: Forma 14">
            <a:extLst>
              <a:ext uri="{FF2B5EF4-FFF2-40B4-BE49-F238E27FC236}">
                <a16:creationId xmlns:a16="http://schemas.microsoft.com/office/drawing/2014/main" id="{058880A6-DE68-D7F7-B099-1C6794BDEC61}"/>
              </a:ext>
            </a:extLst>
          </p:cNvPr>
          <p:cNvSpPr/>
          <p:nvPr/>
        </p:nvSpPr>
        <p:spPr>
          <a:xfrm>
            <a:off x="4956194" y="5511995"/>
            <a:ext cx="849600" cy="540000"/>
          </a:xfrm>
          <a:custGeom>
            <a:avLst/>
            <a:gdLst>
              <a:gd name="connsiteX0" fmla="*/ 4706606 w 5575301"/>
              <a:gd name="connsiteY0" fmla="*/ 0 h 219306"/>
              <a:gd name="connsiteX1" fmla="*/ 5408751 w 5575301"/>
              <a:gd name="connsiteY1" fmla="*/ 0 h 219306"/>
              <a:gd name="connsiteX2" fmla="*/ 5575301 w 5575301"/>
              <a:gd name="connsiteY2" fmla="*/ 109653 h 219306"/>
              <a:gd name="connsiteX3" fmla="*/ 5473576 w 5575301"/>
              <a:gd name="connsiteY3" fmla="*/ 210689 h 219306"/>
              <a:gd name="connsiteX4" fmla="*/ 5411822 w 5575301"/>
              <a:gd name="connsiteY4" fmla="*/ 218898 h 219306"/>
              <a:gd name="connsiteX5" fmla="*/ 5411822 w 5575301"/>
              <a:gd name="connsiteY5" fmla="*/ 219306 h 219306"/>
              <a:gd name="connsiteX6" fmla="*/ 5408751 w 5575301"/>
              <a:gd name="connsiteY6" fmla="*/ 219306 h 219306"/>
              <a:gd name="connsiteX7" fmla="*/ 4706606 w 5575301"/>
              <a:gd name="connsiteY7" fmla="*/ 219306 h 219306"/>
              <a:gd name="connsiteX8" fmla="*/ 0 w 5575301"/>
              <a:gd name="connsiteY8" fmla="*/ 219306 h 219306"/>
              <a:gd name="connsiteX9" fmla="*/ 0 w 5575301"/>
              <a:gd name="connsiteY9" fmla="*/ 1576 h 219306"/>
              <a:gd name="connsiteX10" fmla="*/ 4694750 w 5575301"/>
              <a:gd name="connsiteY10" fmla="*/ 1576 h 21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75301" h="219306">
                <a:moveTo>
                  <a:pt x="4706606" y="0"/>
                </a:moveTo>
                <a:lnTo>
                  <a:pt x="5408751" y="0"/>
                </a:lnTo>
                <a:cubicBezTo>
                  <a:pt x="5500725" y="0"/>
                  <a:pt x="5575301" y="49090"/>
                  <a:pt x="5575301" y="109653"/>
                </a:cubicBezTo>
                <a:cubicBezTo>
                  <a:pt x="5575301" y="155075"/>
                  <a:pt x="5533352" y="194044"/>
                  <a:pt x="5473576" y="210689"/>
                </a:cubicBezTo>
                <a:lnTo>
                  <a:pt x="5411822" y="218898"/>
                </a:lnTo>
                <a:lnTo>
                  <a:pt x="5411822" y="219306"/>
                </a:lnTo>
                <a:lnTo>
                  <a:pt x="5408751" y="219306"/>
                </a:lnTo>
                <a:lnTo>
                  <a:pt x="4706606" y="219306"/>
                </a:lnTo>
                <a:lnTo>
                  <a:pt x="0" y="219306"/>
                </a:lnTo>
                <a:lnTo>
                  <a:pt x="0" y="1576"/>
                </a:lnTo>
                <a:lnTo>
                  <a:pt x="4694750" y="1576"/>
                </a:lnTo>
                <a:close/>
              </a:path>
            </a:pathLst>
          </a:custGeom>
          <a:gradFill flip="none" rotWithShape="1">
            <a:gsLst>
              <a:gs pos="45000">
                <a:srgbClr val="162746"/>
              </a:gs>
              <a:gs pos="0">
                <a:srgbClr val="2F5597"/>
              </a:gs>
              <a:gs pos="16000">
                <a:srgbClr val="203864"/>
              </a:gs>
            </a:gsLst>
            <a:lin ang="5400000" scaled="1"/>
            <a:tileRect/>
          </a:gradFill>
          <a:ln w="12700">
            <a:solidFill>
              <a:srgbClr val="16274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r"/>
            <a:r>
              <a:rPr lang="pt-BR" sz="1400" b="1" dirty="0"/>
              <a:t>5,47%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A3C49EB-6978-2432-5E0A-D17CD30EF38C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22025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8" grpId="0" animBg="1"/>
      <p:bldP spid="54" grpId="0" animBg="1"/>
      <p:bldP spid="86" grpId="0" animBg="1"/>
      <p:bldP spid="93" grpId="0" animBg="1"/>
      <p:bldP spid="100" grpId="0" animBg="1"/>
      <p:bldP spid="107" grpId="0" animBg="1"/>
      <p:bldP spid="114" grpId="0" animBg="1"/>
      <p:bldP spid="121" grpId="0" animBg="1"/>
      <p:bldP spid="159" grpId="0" animBg="1"/>
      <p:bldP spid="160" grpId="0"/>
      <p:bldP spid="10" grpId="0"/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7E5547-DB55-EA77-A9ED-86E9DE9110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D3511FF2-0DCD-C180-1D87-13388162ACF4}"/>
              </a:ext>
            </a:extLst>
          </p:cNvPr>
          <p:cNvSpPr txBox="1"/>
          <p:nvPr/>
        </p:nvSpPr>
        <p:spPr>
          <a:xfrm>
            <a:off x="11746227" y="154168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222" name="CaixaDeTexto 221">
            <a:extLst>
              <a:ext uri="{FF2B5EF4-FFF2-40B4-BE49-F238E27FC236}">
                <a16:creationId xmlns:a16="http://schemas.microsoft.com/office/drawing/2014/main" id="{65B4EB8B-2C9B-08B0-EB6F-900EB9E4BFF3}"/>
              </a:ext>
            </a:extLst>
          </p:cNvPr>
          <p:cNvSpPr txBox="1"/>
          <p:nvPr/>
        </p:nvSpPr>
        <p:spPr>
          <a:xfrm>
            <a:off x="4538464" y="237816"/>
            <a:ext cx="304205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ID CONSELHO - CMAS</a:t>
            </a:r>
          </a:p>
        </p:txBody>
      </p:sp>
      <p:sp>
        <p:nvSpPr>
          <p:cNvPr id="216" name="Retângulo 215">
            <a:extLst>
              <a:ext uri="{FF2B5EF4-FFF2-40B4-BE49-F238E27FC236}">
                <a16:creationId xmlns:a16="http://schemas.microsoft.com/office/drawing/2014/main" id="{E540ADA1-AF1F-44D6-D64C-58BBE29A468F}"/>
              </a:ext>
            </a:extLst>
          </p:cNvPr>
          <p:cNvSpPr>
            <a:spLocks/>
          </p:cNvSpPr>
          <p:nvPr/>
        </p:nvSpPr>
        <p:spPr>
          <a:xfrm>
            <a:off x="3612061" y="6166668"/>
            <a:ext cx="180000" cy="180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orthographicFront"/>
            <a:lightRig rig="threePt" dir="t"/>
          </a:scene3d>
          <a:sp3d extrusionH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7" name="Retângulo 216">
            <a:extLst>
              <a:ext uri="{FF2B5EF4-FFF2-40B4-BE49-F238E27FC236}">
                <a16:creationId xmlns:a16="http://schemas.microsoft.com/office/drawing/2014/main" id="{AB1C4E77-A1F1-277B-FE5E-597C22D011C4}"/>
              </a:ext>
            </a:extLst>
          </p:cNvPr>
          <p:cNvSpPr>
            <a:spLocks/>
          </p:cNvSpPr>
          <p:nvPr/>
        </p:nvSpPr>
        <p:spPr>
          <a:xfrm>
            <a:off x="3764320" y="6128568"/>
            <a:ext cx="2172240" cy="205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Estrutura Administrativa</a:t>
            </a:r>
          </a:p>
        </p:txBody>
      </p:sp>
      <p:sp>
        <p:nvSpPr>
          <p:cNvPr id="218" name="Retângulo 217">
            <a:extLst>
              <a:ext uri="{FF2B5EF4-FFF2-40B4-BE49-F238E27FC236}">
                <a16:creationId xmlns:a16="http://schemas.microsoft.com/office/drawing/2014/main" id="{D273A132-56AD-EC96-231C-857B08E5CD9B}"/>
              </a:ext>
            </a:extLst>
          </p:cNvPr>
          <p:cNvSpPr>
            <a:spLocks/>
          </p:cNvSpPr>
          <p:nvPr/>
        </p:nvSpPr>
        <p:spPr>
          <a:xfrm>
            <a:off x="3616112" y="6459890"/>
            <a:ext cx="180000" cy="180000"/>
          </a:xfrm>
          <a:prstGeom prst="rect">
            <a:avLst/>
          </a:prstGeom>
          <a:solidFill>
            <a:srgbClr val="F79C1F"/>
          </a:solidFill>
          <a:ln>
            <a:noFill/>
          </a:ln>
          <a:scene3d>
            <a:camera prst="orthographicFront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C357B679-799C-BA87-08D7-52E582B55E0D}"/>
              </a:ext>
            </a:extLst>
          </p:cNvPr>
          <p:cNvSpPr/>
          <p:nvPr/>
        </p:nvSpPr>
        <p:spPr>
          <a:xfrm>
            <a:off x="850581" y="1239770"/>
            <a:ext cx="10138815" cy="4186381"/>
          </a:xfrm>
          <a:prstGeom prst="rect">
            <a:avLst/>
          </a:prstGeom>
          <a:noFill/>
          <a:ln w="19050">
            <a:gradFill>
              <a:gsLst>
                <a:gs pos="39000">
                  <a:schemeClr val="bg2">
                    <a:lumMod val="75000"/>
                  </a:schemeClr>
                </a:gs>
                <a:gs pos="19744">
                  <a:srgbClr val="A9A7A7"/>
                </a:gs>
                <a:gs pos="68000">
                  <a:schemeClr val="bg2">
                    <a:lumMod val="25000"/>
                  </a:schemeClr>
                </a:gs>
                <a:gs pos="85000">
                  <a:schemeClr val="tx1"/>
                </a:gs>
              </a:gsLst>
              <a:lin ang="5400000" scaled="1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7DC6F648-9232-4101-4B27-8ADE70ABE2F0}"/>
              </a:ext>
            </a:extLst>
          </p:cNvPr>
          <p:cNvSpPr/>
          <p:nvPr/>
        </p:nvSpPr>
        <p:spPr>
          <a:xfrm>
            <a:off x="834131" y="3461698"/>
            <a:ext cx="10152000" cy="3195587"/>
          </a:xfrm>
          <a:prstGeom prst="rect">
            <a:avLst/>
          </a:prstGeom>
          <a:gradFill flip="none" rotWithShape="1">
            <a:gsLst>
              <a:gs pos="12000">
                <a:schemeClr val="bg2">
                  <a:lumMod val="75000"/>
                </a:schemeClr>
              </a:gs>
              <a:gs pos="67000">
                <a:schemeClr val="bg2">
                  <a:lumMod val="28000"/>
                </a:schemeClr>
              </a:gs>
              <a:gs pos="100000">
                <a:schemeClr val="tx1"/>
              </a:gs>
            </a:gsLst>
            <a:path path="rect">
              <a:fillToRect l="100000" t="100000"/>
            </a:path>
            <a:tileRect r="-100000" b="-100000"/>
          </a:gradFill>
          <a:effectLst>
            <a:outerShdw blurRad="190500" dir="14400000" sx="104000" sy="104000" algn="tl" rotWithShape="0">
              <a:schemeClr val="tx2">
                <a:lumMod val="60000"/>
                <a:lumOff val="40000"/>
                <a:alpha val="23000"/>
              </a:schemeClr>
            </a:outerShdw>
          </a:effectLst>
          <a:scene3d>
            <a:camera prst="perspectiveRelaxed">
              <a:rot lat="17073590" lon="0" rev="0"/>
            </a:camera>
            <a:lightRig rig="brightRoom" dir="t"/>
          </a:scene3d>
          <a:sp3d extrusionH="476250">
            <a:extrusionClr>
              <a:schemeClr val="bg2">
                <a:lumMod val="10000"/>
              </a:schemeClr>
            </a:extrusion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2190DB6-AEC2-8C0D-AB9C-AB2F2B06750A}"/>
              </a:ext>
            </a:extLst>
          </p:cNvPr>
          <p:cNvSpPr/>
          <p:nvPr/>
        </p:nvSpPr>
        <p:spPr>
          <a:xfrm>
            <a:off x="3355125" y="3944414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4" name="CaixaDeTexto 203">
            <a:extLst>
              <a:ext uri="{FF2B5EF4-FFF2-40B4-BE49-F238E27FC236}">
                <a16:creationId xmlns:a16="http://schemas.microsoft.com/office/drawing/2014/main" id="{21C176AB-DC7E-BD8A-5CAE-D08E447FA9B3}"/>
              </a:ext>
            </a:extLst>
          </p:cNvPr>
          <p:cNvSpPr txBox="1"/>
          <p:nvPr/>
        </p:nvSpPr>
        <p:spPr>
          <a:xfrm>
            <a:off x="3308701" y="5603113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2016</a:t>
            </a:r>
          </a:p>
        </p:txBody>
      </p:sp>
      <p:sp>
        <p:nvSpPr>
          <p:cNvPr id="205" name="CaixaDeTexto 204">
            <a:extLst>
              <a:ext uri="{FF2B5EF4-FFF2-40B4-BE49-F238E27FC236}">
                <a16:creationId xmlns:a16="http://schemas.microsoft.com/office/drawing/2014/main" id="{78A677A8-3901-748F-49FD-D876EC28D096}"/>
              </a:ext>
            </a:extLst>
          </p:cNvPr>
          <p:cNvSpPr txBox="1"/>
          <p:nvPr/>
        </p:nvSpPr>
        <p:spPr>
          <a:xfrm>
            <a:off x="4418757" y="5607200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2017</a:t>
            </a:r>
          </a:p>
        </p:txBody>
      </p:sp>
      <p:sp>
        <p:nvSpPr>
          <p:cNvPr id="206" name="CaixaDeTexto 205">
            <a:extLst>
              <a:ext uri="{FF2B5EF4-FFF2-40B4-BE49-F238E27FC236}">
                <a16:creationId xmlns:a16="http://schemas.microsoft.com/office/drawing/2014/main" id="{94D0315B-F1C8-501C-079C-009038E88518}"/>
              </a:ext>
            </a:extLst>
          </p:cNvPr>
          <p:cNvSpPr txBox="1"/>
          <p:nvPr/>
        </p:nvSpPr>
        <p:spPr>
          <a:xfrm>
            <a:off x="5487362" y="5629478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2018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320D6FDF-03BE-D178-8D3C-93AF7A81A3A2}"/>
              </a:ext>
            </a:extLst>
          </p:cNvPr>
          <p:cNvSpPr/>
          <p:nvPr/>
        </p:nvSpPr>
        <p:spPr>
          <a:xfrm>
            <a:off x="3352771" y="2960709"/>
            <a:ext cx="648000" cy="648000"/>
          </a:xfrm>
          <a:prstGeom prst="ellipse">
            <a:avLst/>
          </a:prstGeom>
          <a:solidFill>
            <a:srgbClr val="F79C1F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570BBDE-1C3C-2472-26FC-5E0AB014FD66}"/>
              </a:ext>
            </a:extLst>
          </p:cNvPr>
          <p:cNvSpPr txBox="1"/>
          <p:nvPr/>
        </p:nvSpPr>
        <p:spPr>
          <a:xfrm>
            <a:off x="3392598" y="3678621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2,90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6216950C-B725-300B-C778-7DAF45062C4E}"/>
              </a:ext>
            </a:extLst>
          </p:cNvPr>
          <p:cNvSpPr/>
          <p:nvPr/>
        </p:nvSpPr>
        <p:spPr>
          <a:xfrm>
            <a:off x="3352771" y="1995954"/>
            <a:ext cx="650152" cy="648000"/>
          </a:xfrm>
          <a:prstGeom prst="ellipse">
            <a:avLst/>
          </a:prstGeom>
          <a:solidFill>
            <a:srgbClr val="067875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06DFFCCB-8A2C-635A-44B5-5103633642DA}"/>
              </a:ext>
            </a:extLst>
          </p:cNvPr>
          <p:cNvSpPr/>
          <p:nvPr/>
        </p:nvSpPr>
        <p:spPr>
          <a:xfrm>
            <a:off x="3352418" y="1028491"/>
            <a:ext cx="650152" cy="648000"/>
          </a:xfrm>
          <a:prstGeom prst="ellipse">
            <a:avLst/>
          </a:prstGeom>
          <a:solidFill>
            <a:srgbClr val="A71E4A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2" name="CaixaDeTexto 71">
            <a:extLst>
              <a:ext uri="{FF2B5EF4-FFF2-40B4-BE49-F238E27FC236}">
                <a16:creationId xmlns:a16="http://schemas.microsoft.com/office/drawing/2014/main" id="{CE1CEB90-3466-A99A-5B87-8788B90A705C}"/>
              </a:ext>
            </a:extLst>
          </p:cNvPr>
          <p:cNvSpPr txBox="1"/>
          <p:nvPr/>
        </p:nvSpPr>
        <p:spPr>
          <a:xfrm>
            <a:off x="6594285" y="5610246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2019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E2D32B16-2DAD-8A8C-835B-A0A353C54B46}"/>
              </a:ext>
            </a:extLst>
          </p:cNvPr>
          <p:cNvSpPr txBox="1"/>
          <p:nvPr/>
        </p:nvSpPr>
        <p:spPr>
          <a:xfrm>
            <a:off x="7686824" y="5610246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2020</a:t>
            </a:r>
          </a:p>
        </p:txBody>
      </p: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5EA3AE96-EE67-5615-15BC-6B7C3C84D0C4}"/>
              </a:ext>
            </a:extLst>
          </p:cNvPr>
          <p:cNvSpPr txBox="1"/>
          <p:nvPr/>
        </p:nvSpPr>
        <p:spPr>
          <a:xfrm>
            <a:off x="8817312" y="5610246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2021</a:t>
            </a:r>
          </a:p>
        </p:txBody>
      </p:sp>
      <p:sp>
        <p:nvSpPr>
          <p:cNvPr id="95" name="Retângulo 94">
            <a:extLst>
              <a:ext uri="{FF2B5EF4-FFF2-40B4-BE49-F238E27FC236}">
                <a16:creationId xmlns:a16="http://schemas.microsoft.com/office/drawing/2014/main" id="{5E0A32E0-3451-77D4-DFE9-EEFC29BF9EC8}"/>
              </a:ext>
            </a:extLst>
          </p:cNvPr>
          <p:cNvSpPr>
            <a:spLocks/>
          </p:cNvSpPr>
          <p:nvPr/>
        </p:nvSpPr>
        <p:spPr>
          <a:xfrm>
            <a:off x="3770670" y="6434789"/>
            <a:ext cx="2172240" cy="205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Composição do Conselho</a:t>
            </a:r>
          </a:p>
        </p:txBody>
      </p:sp>
      <p:sp>
        <p:nvSpPr>
          <p:cNvPr id="96" name="Retângulo 95">
            <a:extLst>
              <a:ext uri="{FF2B5EF4-FFF2-40B4-BE49-F238E27FC236}">
                <a16:creationId xmlns:a16="http://schemas.microsoft.com/office/drawing/2014/main" id="{6D46061A-9EFE-219D-699D-3B0A8E8CE9F9}"/>
              </a:ext>
            </a:extLst>
          </p:cNvPr>
          <p:cNvSpPr>
            <a:spLocks/>
          </p:cNvSpPr>
          <p:nvPr/>
        </p:nvSpPr>
        <p:spPr>
          <a:xfrm>
            <a:off x="6206943" y="6472889"/>
            <a:ext cx="180000" cy="180000"/>
          </a:xfrm>
          <a:prstGeom prst="rect">
            <a:avLst/>
          </a:prstGeom>
          <a:solidFill>
            <a:srgbClr val="A71E4A"/>
          </a:solidFill>
          <a:ln>
            <a:noFill/>
          </a:ln>
          <a:scene3d>
            <a:camera prst="orthographicFront"/>
            <a:lightRig rig="threePt" dir="t"/>
          </a:scene3d>
          <a:sp3d extrusionH="387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7" name="Retângulo 96">
            <a:extLst>
              <a:ext uri="{FF2B5EF4-FFF2-40B4-BE49-F238E27FC236}">
                <a16:creationId xmlns:a16="http://schemas.microsoft.com/office/drawing/2014/main" id="{AA05F4D4-5CC8-5005-7138-849478397052}"/>
              </a:ext>
            </a:extLst>
          </p:cNvPr>
          <p:cNvSpPr>
            <a:spLocks/>
          </p:cNvSpPr>
          <p:nvPr/>
        </p:nvSpPr>
        <p:spPr>
          <a:xfrm>
            <a:off x="6359202" y="6482414"/>
            <a:ext cx="2172240" cy="205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ID Conselho</a:t>
            </a:r>
          </a:p>
        </p:txBody>
      </p:sp>
      <p:sp>
        <p:nvSpPr>
          <p:cNvPr id="100" name="Retângulo 99">
            <a:extLst>
              <a:ext uri="{FF2B5EF4-FFF2-40B4-BE49-F238E27FC236}">
                <a16:creationId xmlns:a16="http://schemas.microsoft.com/office/drawing/2014/main" id="{5AC6F18D-30CC-BC2B-D022-A2D8214A292A}"/>
              </a:ext>
            </a:extLst>
          </p:cNvPr>
          <p:cNvSpPr>
            <a:spLocks/>
          </p:cNvSpPr>
          <p:nvPr/>
        </p:nvSpPr>
        <p:spPr>
          <a:xfrm>
            <a:off x="6198077" y="6188551"/>
            <a:ext cx="180000" cy="180000"/>
          </a:xfrm>
          <a:prstGeom prst="rect">
            <a:avLst/>
          </a:prstGeom>
          <a:solidFill>
            <a:srgbClr val="067875"/>
          </a:solidFill>
          <a:ln>
            <a:noFill/>
          </a:ln>
          <a:scene3d>
            <a:camera prst="orthographicFront"/>
            <a:lightRig rig="threePt" dir="t"/>
          </a:scene3d>
          <a:sp3d extrusionH="508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1" name="Retângulo 100">
            <a:extLst>
              <a:ext uri="{FF2B5EF4-FFF2-40B4-BE49-F238E27FC236}">
                <a16:creationId xmlns:a16="http://schemas.microsoft.com/office/drawing/2014/main" id="{CFF41E1B-50B8-6B73-C944-03F016CE45FC}"/>
              </a:ext>
            </a:extLst>
          </p:cNvPr>
          <p:cNvSpPr>
            <a:spLocks/>
          </p:cNvSpPr>
          <p:nvPr/>
        </p:nvSpPr>
        <p:spPr>
          <a:xfrm>
            <a:off x="6352635" y="6163450"/>
            <a:ext cx="2172240" cy="205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Dinâmica de Funcionamento</a:t>
            </a:r>
          </a:p>
        </p:txBody>
      </p:sp>
      <p:sp>
        <p:nvSpPr>
          <p:cNvPr id="119" name="CaixaDeTexto 118">
            <a:extLst>
              <a:ext uri="{FF2B5EF4-FFF2-40B4-BE49-F238E27FC236}">
                <a16:creationId xmlns:a16="http://schemas.microsoft.com/office/drawing/2014/main" id="{A3806988-FB5F-A90A-2392-3C595C66A7AE}"/>
              </a:ext>
            </a:extLst>
          </p:cNvPr>
          <p:cNvSpPr txBox="1"/>
          <p:nvPr/>
        </p:nvSpPr>
        <p:spPr>
          <a:xfrm>
            <a:off x="3410460" y="4652148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2,89</a:t>
            </a:r>
          </a:p>
        </p:txBody>
      </p:sp>
      <p:sp>
        <p:nvSpPr>
          <p:cNvPr id="120" name="CaixaDeTexto 119">
            <a:extLst>
              <a:ext uri="{FF2B5EF4-FFF2-40B4-BE49-F238E27FC236}">
                <a16:creationId xmlns:a16="http://schemas.microsoft.com/office/drawing/2014/main" id="{F900FF71-8FDA-2308-59E0-EE17A84CD69C}"/>
              </a:ext>
            </a:extLst>
          </p:cNvPr>
          <p:cNvSpPr txBox="1"/>
          <p:nvPr/>
        </p:nvSpPr>
        <p:spPr>
          <a:xfrm>
            <a:off x="3410460" y="2776285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2,28</a:t>
            </a:r>
          </a:p>
        </p:txBody>
      </p:sp>
      <p:sp>
        <p:nvSpPr>
          <p:cNvPr id="121" name="CaixaDeTexto 120">
            <a:extLst>
              <a:ext uri="{FF2B5EF4-FFF2-40B4-BE49-F238E27FC236}">
                <a16:creationId xmlns:a16="http://schemas.microsoft.com/office/drawing/2014/main" id="{A70837CA-35F6-AB72-D791-B9F93ADD975D}"/>
              </a:ext>
            </a:extLst>
          </p:cNvPr>
          <p:cNvSpPr txBox="1"/>
          <p:nvPr/>
        </p:nvSpPr>
        <p:spPr>
          <a:xfrm>
            <a:off x="3410553" y="1760527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2,69</a:t>
            </a:r>
          </a:p>
        </p:txBody>
      </p:sp>
      <p:sp>
        <p:nvSpPr>
          <p:cNvPr id="123" name="Elipse 122">
            <a:extLst>
              <a:ext uri="{FF2B5EF4-FFF2-40B4-BE49-F238E27FC236}">
                <a16:creationId xmlns:a16="http://schemas.microsoft.com/office/drawing/2014/main" id="{6AF1D611-8205-48D2-F614-AE1DD079F454}"/>
              </a:ext>
            </a:extLst>
          </p:cNvPr>
          <p:cNvSpPr/>
          <p:nvPr/>
        </p:nvSpPr>
        <p:spPr>
          <a:xfrm>
            <a:off x="4419028" y="3942725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4" name="Elipse 123">
            <a:extLst>
              <a:ext uri="{FF2B5EF4-FFF2-40B4-BE49-F238E27FC236}">
                <a16:creationId xmlns:a16="http://schemas.microsoft.com/office/drawing/2014/main" id="{9C41E38A-1260-82D1-B927-EFA438C4012B}"/>
              </a:ext>
            </a:extLst>
          </p:cNvPr>
          <p:cNvSpPr/>
          <p:nvPr/>
        </p:nvSpPr>
        <p:spPr>
          <a:xfrm>
            <a:off x="4416674" y="2959020"/>
            <a:ext cx="648000" cy="648000"/>
          </a:xfrm>
          <a:prstGeom prst="ellipse">
            <a:avLst/>
          </a:prstGeom>
          <a:solidFill>
            <a:srgbClr val="F79C1F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5" name="CaixaDeTexto 124">
            <a:extLst>
              <a:ext uri="{FF2B5EF4-FFF2-40B4-BE49-F238E27FC236}">
                <a16:creationId xmlns:a16="http://schemas.microsoft.com/office/drawing/2014/main" id="{524C2E09-EAEC-2C40-D512-46D1AE170A18}"/>
              </a:ext>
            </a:extLst>
          </p:cNvPr>
          <p:cNvSpPr txBox="1"/>
          <p:nvPr/>
        </p:nvSpPr>
        <p:spPr>
          <a:xfrm>
            <a:off x="4456501" y="3676932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2,79</a:t>
            </a:r>
          </a:p>
        </p:txBody>
      </p:sp>
      <p:sp>
        <p:nvSpPr>
          <p:cNvPr id="126" name="Elipse 125">
            <a:extLst>
              <a:ext uri="{FF2B5EF4-FFF2-40B4-BE49-F238E27FC236}">
                <a16:creationId xmlns:a16="http://schemas.microsoft.com/office/drawing/2014/main" id="{86BEA18E-D91B-3E1D-85CE-01D950DF0842}"/>
              </a:ext>
            </a:extLst>
          </p:cNvPr>
          <p:cNvSpPr/>
          <p:nvPr/>
        </p:nvSpPr>
        <p:spPr>
          <a:xfrm>
            <a:off x="4416674" y="1994265"/>
            <a:ext cx="650152" cy="648000"/>
          </a:xfrm>
          <a:prstGeom prst="ellipse">
            <a:avLst/>
          </a:prstGeom>
          <a:solidFill>
            <a:srgbClr val="067875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7" name="Elipse 126">
            <a:extLst>
              <a:ext uri="{FF2B5EF4-FFF2-40B4-BE49-F238E27FC236}">
                <a16:creationId xmlns:a16="http://schemas.microsoft.com/office/drawing/2014/main" id="{AD5329CF-717E-03B3-84EE-1DFF3402849B}"/>
              </a:ext>
            </a:extLst>
          </p:cNvPr>
          <p:cNvSpPr/>
          <p:nvPr/>
        </p:nvSpPr>
        <p:spPr>
          <a:xfrm>
            <a:off x="4416321" y="1026802"/>
            <a:ext cx="650152" cy="648000"/>
          </a:xfrm>
          <a:prstGeom prst="ellipse">
            <a:avLst/>
          </a:prstGeom>
          <a:solidFill>
            <a:srgbClr val="A71E4A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8" name="CaixaDeTexto 127">
            <a:extLst>
              <a:ext uri="{FF2B5EF4-FFF2-40B4-BE49-F238E27FC236}">
                <a16:creationId xmlns:a16="http://schemas.microsoft.com/office/drawing/2014/main" id="{613EC280-B43D-B87B-F927-8F1704B404B9}"/>
              </a:ext>
            </a:extLst>
          </p:cNvPr>
          <p:cNvSpPr txBox="1"/>
          <p:nvPr/>
        </p:nvSpPr>
        <p:spPr>
          <a:xfrm>
            <a:off x="4474363" y="4650459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2,89</a:t>
            </a:r>
          </a:p>
        </p:txBody>
      </p:sp>
      <p:sp>
        <p:nvSpPr>
          <p:cNvPr id="130" name="CaixaDeTexto 129">
            <a:extLst>
              <a:ext uri="{FF2B5EF4-FFF2-40B4-BE49-F238E27FC236}">
                <a16:creationId xmlns:a16="http://schemas.microsoft.com/office/drawing/2014/main" id="{13A31E2D-FA4F-68E4-2600-59FB71C0DBB2}"/>
              </a:ext>
            </a:extLst>
          </p:cNvPr>
          <p:cNvSpPr txBox="1"/>
          <p:nvPr/>
        </p:nvSpPr>
        <p:spPr>
          <a:xfrm>
            <a:off x="4474363" y="2774596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2,39</a:t>
            </a:r>
          </a:p>
        </p:txBody>
      </p:sp>
      <p:sp>
        <p:nvSpPr>
          <p:cNvPr id="131" name="CaixaDeTexto 130">
            <a:extLst>
              <a:ext uri="{FF2B5EF4-FFF2-40B4-BE49-F238E27FC236}">
                <a16:creationId xmlns:a16="http://schemas.microsoft.com/office/drawing/2014/main" id="{60AF4BA0-5143-F5BF-736B-B5B5868BCA4E}"/>
              </a:ext>
            </a:extLst>
          </p:cNvPr>
          <p:cNvSpPr txBox="1"/>
          <p:nvPr/>
        </p:nvSpPr>
        <p:spPr>
          <a:xfrm>
            <a:off x="4474456" y="1758838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2,69</a:t>
            </a:r>
          </a:p>
        </p:txBody>
      </p:sp>
      <p:sp>
        <p:nvSpPr>
          <p:cNvPr id="132" name="Elipse 131">
            <a:extLst>
              <a:ext uri="{FF2B5EF4-FFF2-40B4-BE49-F238E27FC236}">
                <a16:creationId xmlns:a16="http://schemas.microsoft.com/office/drawing/2014/main" id="{727DE87D-7182-6034-E47E-44B7D8457391}"/>
              </a:ext>
            </a:extLst>
          </p:cNvPr>
          <p:cNvSpPr/>
          <p:nvPr/>
        </p:nvSpPr>
        <p:spPr>
          <a:xfrm>
            <a:off x="5514319" y="3939586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98FBE866-6EFF-85F8-8CB4-79ACAD939866}"/>
              </a:ext>
            </a:extLst>
          </p:cNvPr>
          <p:cNvSpPr/>
          <p:nvPr/>
        </p:nvSpPr>
        <p:spPr>
          <a:xfrm>
            <a:off x="5511965" y="2955881"/>
            <a:ext cx="648000" cy="648000"/>
          </a:xfrm>
          <a:prstGeom prst="ellipse">
            <a:avLst/>
          </a:prstGeom>
          <a:solidFill>
            <a:srgbClr val="F79C1F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4" name="CaixaDeTexto 133">
            <a:extLst>
              <a:ext uri="{FF2B5EF4-FFF2-40B4-BE49-F238E27FC236}">
                <a16:creationId xmlns:a16="http://schemas.microsoft.com/office/drawing/2014/main" id="{54F45F3F-B0B0-55B6-C4EA-0BFEA89436A6}"/>
              </a:ext>
            </a:extLst>
          </p:cNvPr>
          <p:cNvSpPr txBox="1"/>
          <p:nvPr/>
        </p:nvSpPr>
        <p:spPr>
          <a:xfrm>
            <a:off x="5551792" y="3673793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3,14</a:t>
            </a:r>
          </a:p>
        </p:txBody>
      </p:sp>
      <p:sp>
        <p:nvSpPr>
          <p:cNvPr id="135" name="Elipse 134">
            <a:extLst>
              <a:ext uri="{FF2B5EF4-FFF2-40B4-BE49-F238E27FC236}">
                <a16:creationId xmlns:a16="http://schemas.microsoft.com/office/drawing/2014/main" id="{5577548C-6B2A-68BC-F168-B22F05272EB3}"/>
              </a:ext>
            </a:extLst>
          </p:cNvPr>
          <p:cNvSpPr/>
          <p:nvPr/>
        </p:nvSpPr>
        <p:spPr>
          <a:xfrm>
            <a:off x="5511965" y="1991126"/>
            <a:ext cx="650152" cy="648000"/>
          </a:xfrm>
          <a:prstGeom prst="ellipse">
            <a:avLst/>
          </a:prstGeom>
          <a:solidFill>
            <a:srgbClr val="067875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6" name="Elipse 135">
            <a:extLst>
              <a:ext uri="{FF2B5EF4-FFF2-40B4-BE49-F238E27FC236}">
                <a16:creationId xmlns:a16="http://schemas.microsoft.com/office/drawing/2014/main" id="{913D6002-D3ED-7749-483A-047EB17BF61C}"/>
              </a:ext>
            </a:extLst>
          </p:cNvPr>
          <p:cNvSpPr/>
          <p:nvPr/>
        </p:nvSpPr>
        <p:spPr>
          <a:xfrm>
            <a:off x="5511612" y="1023663"/>
            <a:ext cx="650152" cy="648000"/>
          </a:xfrm>
          <a:prstGeom prst="ellipse">
            <a:avLst/>
          </a:prstGeom>
          <a:solidFill>
            <a:srgbClr val="A71E4A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7" name="CaixaDeTexto 136">
            <a:extLst>
              <a:ext uri="{FF2B5EF4-FFF2-40B4-BE49-F238E27FC236}">
                <a16:creationId xmlns:a16="http://schemas.microsoft.com/office/drawing/2014/main" id="{31DA6A10-32A6-3567-FE96-C9DF65BB59FD}"/>
              </a:ext>
            </a:extLst>
          </p:cNvPr>
          <p:cNvSpPr txBox="1"/>
          <p:nvPr/>
        </p:nvSpPr>
        <p:spPr>
          <a:xfrm>
            <a:off x="5569654" y="4647320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2,80</a:t>
            </a:r>
          </a:p>
        </p:txBody>
      </p:sp>
      <p:sp>
        <p:nvSpPr>
          <p:cNvPr id="138" name="CaixaDeTexto 137">
            <a:extLst>
              <a:ext uri="{FF2B5EF4-FFF2-40B4-BE49-F238E27FC236}">
                <a16:creationId xmlns:a16="http://schemas.microsoft.com/office/drawing/2014/main" id="{FEE22E25-B211-E2F2-CCF0-B5BECFAEACE1}"/>
              </a:ext>
            </a:extLst>
          </p:cNvPr>
          <p:cNvSpPr txBox="1"/>
          <p:nvPr/>
        </p:nvSpPr>
        <p:spPr>
          <a:xfrm>
            <a:off x="5569654" y="2771457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2,60</a:t>
            </a:r>
          </a:p>
        </p:txBody>
      </p:sp>
      <p:sp>
        <p:nvSpPr>
          <p:cNvPr id="139" name="CaixaDeTexto 138">
            <a:extLst>
              <a:ext uri="{FF2B5EF4-FFF2-40B4-BE49-F238E27FC236}">
                <a16:creationId xmlns:a16="http://schemas.microsoft.com/office/drawing/2014/main" id="{EA9E0475-A6EF-AE26-4810-952B676539B0}"/>
              </a:ext>
            </a:extLst>
          </p:cNvPr>
          <p:cNvSpPr txBox="1"/>
          <p:nvPr/>
        </p:nvSpPr>
        <p:spPr>
          <a:xfrm>
            <a:off x="5569747" y="1755699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2,85</a:t>
            </a:r>
          </a:p>
        </p:txBody>
      </p:sp>
      <p:sp>
        <p:nvSpPr>
          <p:cNvPr id="140" name="Elipse 139">
            <a:extLst>
              <a:ext uri="{FF2B5EF4-FFF2-40B4-BE49-F238E27FC236}">
                <a16:creationId xmlns:a16="http://schemas.microsoft.com/office/drawing/2014/main" id="{E1097750-6042-F4C4-FBE1-F8D6150F7684}"/>
              </a:ext>
            </a:extLst>
          </p:cNvPr>
          <p:cNvSpPr/>
          <p:nvPr/>
        </p:nvSpPr>
        <p:spPr>
          <a:xfrm>
            <a:off x="6590865" y="3939480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1" name="Elipse 140">
            <a:extLst>
              <a:ext uri="{FF2B5EF4-FFF2-40B4-BE49-F238E27FC236}">
                <a16:creationId xmlns:a16="http://schemas.microsoft.com/office/drawing/2014/main" id="{D72CE509-2830-BD35-0EC6-41A83BE28B93}"/>
              </a:ext>
            </a:extLst>
          </p:cNvPr>
          <p:cNvSpPr/>
          <p:nvPr/>
        </p:nvSpPr>
        <p:spPr>
          <a:xfrm>
            <a:off x="6588511" y="2955775"/>
            <a:ext cx="648000" cy="648000"/>
          </a:xfrm>
          <a:prstGeom prst="ellipse">
            <a:avLst/>
          </a:prstGeom>
          <a:solidFill>
            <a:srgbClr val="F79C1F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2" name="CaixaDeTexto 141">
            <a:extLst>
              <a:ext uri="{FF2B5EF4-FFF2-40B4-BE49-F238E27FC236}">
                <a16:creationId xmlns:a16="http://schemas.microsoft.com/office/drawing/2014/main" id="{D0C5785B-15D7-9A16-5279-7DB6C20C7548}"/>
              </a:ext>
            </a:extLst>
          </p:cNvPr>
          <p:cNvSpPr txBox="1"/>
          <p:nvPr/>
        </p:nvSpPr>
        <p:spPr>
          <a:xfrm>
            <a:off x="6628338" y="3673687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2,88</a:t>
            </a:r>
          </a:p>
        </p:txBody>
      </p:sp>
      <p:sp>
        <p:nvSpPr>
          <p:cNvPr id="144" name="Elipse 143">
            <a:extLst>
              <a:ext uri="{FF2B5EF4-FFF2-40B4-BE49-F238E27FC236}">
                <a16:creationId xmlns:a16="http://schemas.microsoft.com/office/drawing/2014/main" id="{68C524AD-7A8B-9234-B3AA-67756F187332}"/>
              </a:ext>
            </a:extLst>
          </p:cNvPr>
          <p:cNvSpPr/>
          <p:nvPr/>
        </p:nvSpPr>
        <p:spPr>
          <a:xfrm>
            <a:off x="6588511" y="1991020"/>
            <a:ext cx="650152" cy="648000"/>
          </a:xfrm>
          <a:prstGeom prst="ellipse">
            <a:avLst/>
          </a:prstGeom>
          <a:solidFill>
            <a:srgbClr val="067875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5" name="Elipse 144">
            <a:extLst>
              <a:ext uri="{FF2B5EF4-FFF2-40B4-BE49-F238E27FC236}">
                <a16:creationId xmlns:a16="http://schemas.microsoft.com/office/drawing/2014/main" id="{B02A7B68-58F2-FEC8-C4C8-F17905BF92CF}"/>
              </a:ext>
            </a:extLst>
          </p:cNvPr>
          <p:cNvSpPr/>
          <p:nvPr/>
        </p:nvSpPr>
        <p:spPr>
          <a:xfrm>
            <a:off x="6588158" y="1023557"/>
            <a:ext cx="650152" cy="648000"/>
          </a:xfrm>
          <a:prstGeom prst="ellipse">
            <a:avLst/>
          </a:prstGeom>
          <a:solidFill>
            <a:srgbClr val="A71E4A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6" name="CaixaDeTexto 145">
            <a:extLst>
              <a:ext uri="{FF2B5EF4-FFF2-40B4-BE49-F238E27FC236}">
                <a16:creationId xmlns:a16="http://schemas.microsoft.com/office/drawing/2014/main" id="{7AECCF7C-6AD5-D1B1-C261-7BFBB037F1E9}"/>
              </a:ext>
            </a:extLst>
          </p:cNvPr>
          <p:cNvSpPr txBox="1"/>
          <p:nvPr/>
        </p:nvSpPr>
        <p:spPr>
          <a:xfrm>
            <a:off x="6646200" y="4647214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2,80</a:t>
            </a:r>
          </a:p>
        </p:txBody>
      </p:sp>
      <p:sp>
        <p:nvSpPr>
          <p:cNvPr id="148" name="CaixaDeTexto 147">
            <a:extLst>
              <a:ext uri="{FF2B5EF4-FFF2-40B4-BE49-F238E27FC236}">
                <a16:creationId xmlns:a16="http://schemas.microsoft.com/office/drawing/2014/main" id="{B8320D2C-5C8E-4A51-D48C-1C0EDF8ABB25}"/>
              </a:ext>
            </a:extLst>
          </p:cNvPr>
          <p:cNvSpPr txBox="1"/>
          <p:nvPr/>
        </p:nvSpPr>
        <p:spPr>
          <a:xfrm>
            <a:off x="6646200" y="2771351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3,06</a:t>
            </a:r>
          </a:p>
        </p:txBody>
      </p:sp>
      <p:sp>
        <p:nvSpPr>
          <p:cNvPr id="149" name="CaixaDeTexto 148">
            <a:extLst>
              <a:ext uri="{FF2B5EF4-FFF2-40B4-BE49-F238E27FC236}">
                <a16:creationId xmlns:a16="http://schemas.microsoft.com/office/drawing/2014/main" id="{651ED7E8-BCC4-0DAE-B096-CB75BC54AD03}"/>
              </a:ext>
            </a:extLst>
          </p:cNvPr>
          <p:cNvSpPr txBox="1"/>
          <p:nvPr/>
        </p:nvSpPr>
        <p:spPr>
          <a:xfrm>
            <a:off x="6646293" y="1755593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2,91</a:t>
            </a:r>
          </a:p>
        </p:txBody>
      </p:sp>
      <p:sp>
        <p:nvSpPr>
          <p:cNvPr id="150" name="Elipse 149">
            <a:extLst>
              <a:ext uri="{FF2B5EF4-FFF2-40B4-BE49-F238E27FC236}">
                <a16:creationId xmlns:a16="http://schemas.microsoft.com/office/drawing/2014/main" id="{C617A980-952F-13CA-150E-43C06B8CBDDB}"/>
              </a:ext>
            </a:extLst>
          </p:cNvPr>
          <p:cNvSpPr/>
          <p:nvPr/>
        </p:nvSpPr>
        <p:spPr>
          <a:xfrm>
            <a:off x="7697259" y="3940251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1" name="Elipse 150">
            <a:extLst>
              <a:ext uri="{FF2B5EF4-FFF2-40B4-BE49-F238E27FC236}">
                <a16:creationId xmlns:a16="http://schemas.microsoft.com/office/drawing/2014/main" id="{58768BA7-9DD5-90D2-61F4-DB425510A45C}"/>
              </a:ext>
            </a:extLst>
          </p:cNvPr>
          <p:cNvSpPr/>
          <p:nvPr/>
        </p:nvSpPr>
        <p:spPr>
          <a:xfrm>
            <a:off x="7694905" y="2956546"/>
            <a:ext cx="648000" cy="648000"/>
          </a:xfrm>
          <a:prstGeom prst="ellipse">
            <a:avLst/>
          </a:prstGeom>
          <a:solidFill>
            <a:srgbClr val="F79C1F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2" name="CaixaDeTexto 151">
            <a:extLst>
              <a:ext uri="{FF2B5EF4-FFF2-40B4-BE49-F238E27FC236}">
                <a16:creationId xmlns:a16="http://schemas.microsoft.com/office/drawing/2014/main" id="{5F4E95E0-C7E7-07F1-D579-89E60C51F669}"/>
              </a:ext>
            </a:extLst>
          </p:cNvPr>
          <p:cNvSpPr txBox="1"/>
          <p:nvPr/>
        </p:nvSpPr>
        <p:spPr>
          <a:xfrm>
            <a:off x="7734732" y="3674458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2,86</a:t>
            </a:r>
          </a:p>
        </p:txBody>
      </p:sp>
      <p:sp>
        <p:nvSpPr>
          <p:cNvPr id="153" name="Elipse 152">
            <a:extLst>
              <a:ext uri="{FF2B5EF4-FFF2-40B4-BE49-F238E27FC236}">
                <a16:creationId xmlns:a16="http://schemas.microsoft.com/office/drawing/2014/main" id="{C1F413B6-089F-1C9F-ACA0-A5C64FDDE6C0}"/>
              </a:ext>
            </a:extLst>
          </p:cNvPr>
          <p:cNvSpPr/>
          <p:nvPr/>
        </p:nvSpPr>
        <p:spPr>
          <a:xfrm>
            <a:off x="7694905" y="1991791"/>
            <a:ext cx="650152" cy="648000"/>
          </a:xfrm>
          <a:prstGeom prst="ellipse">
            <a:avLst/>
          </a:prstGeom>
          <a:solidFill>
            <a:srgbClr val="067875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4" name="Elipse 153">
            <a:extLst>
              <a:ext uri="{FF2B5EF4-FFF2-40B4-BE49-F238E27FC236}">
                <a16:creationId xmlns:a16="http://schemas.microsoft.com/office/drawing/2014/main" id="{BD3D08A0-CC9D-C314-417E-A8332E2DA4C7}"/>
              </a:ext>
            </a:extLst>
          </p:cNvPr>
          <p:cNvSpPr/>
          <p:nvPr/>
        </p:nvSpPr>
        <p:spPr>
          <a:xfrm>
            <a:off x="7694552" y="1024328"/>
            <a:ext cx="650152" cy="648000"/>
          </a:xfrm>
          <a:prstGeom prst="ellipse">
            <a:avLst/>
          </a:prstGeom>
          <a:solidFill>
            <a:srgbClr val="A71E4A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5" name="CaixaDeTexto 154">
            <a:extLst>
              <a:ext uri="{FF2B5EF4-FFF2-40B4-BE49-F238E27FC236}">
                <a16:creationId xmlns:a16="http://schemas.microsoft.com/office/drawing/2014/main" id="{0C595CE3-9BC7-307A-BFE6-E701256F7DED}"/>
              </a:ext>
            </a:extLst>
          </p:cNvPr>
          <p:cNvSpPr txBox="1"/>
          <p:nvPr/>
        </p:nvSpPr>
        <p:spPr>
          <a:xfrm>
            <a:off x="7752594" y="4647985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2,78</a:t>
            </a:r>
          </a:p>
        </p:txBody>
      </p:sp>
      <p:sp>
        <p:nvSpPr>
          <p:cNvPr id="156" name="CaixaDeTexto 155">
            <a:extLst>
              <a:ext uri="{FF2B5EF4-FFF2-40B4-BE49-F238E27FC236}">
                <a16:creationId xmlns:a16="http://schemas.microsoft.com/office/drawing/2014/main" id="{3ABAA1F2-0E4D-BB12-F720-171DAB7652E7}"/>
              </a:ext>
            </a:extLst>
          </p:cNvPr>
          <p:cNvSpPr txBox="1"/>
          <p:nvPr/>
        </p:nvSpPr>
        <p:spPr>
          <a:xfrm>
            <a:off x="7752594" y="2772122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3,08</a:t>
            </a:r>
          </a:p>
        </p:txBody>
      </p:sp>
      <p:sp>
        <p:nvSpPr>
          <p:cNvPr id="158" name="CaixaDeTexto 157">
            <a:extLst>
              <a:ext uri="{FF2B5EF4-FFF2-40B4-BE49-F238E27FC236}">
                <a16:creationId xmlns:a16="http://schemas.microsoft.com/office/drawing/2014/main" id="{12BCD9A5-6DA5-FAD1-3D4E-A0E5F3938832}"/>
              </a:ext>
            </a:extLst>
          </p:cNvPr>
          <p:cNvSpPr txBox="1"/>
          <p:nvPr/>
        </p:nvSpPr>
        <p:spPr>
          <a:xfrm>
            <a:off x="7752687" y="1756364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2,91</a:t>
            </a:r>
          </a:p>
        </p:txBody>
      </p:sp>
      <p:sp>
        <p:nvSpPr>
          <p:cNvPr id="161" name="Elipse 160">
            <a:extLst>
              <a:ext uri="{FF2B5EF4-FFF2-40B4-BE49-F238E27FC236}">
                <a16:creationId xmlns:a16="http://schemas.microsoft.com/office/drawing/2014/main" id="{A74C092A-D845-2564-525F-EAFE68C635AB}"/>
              </a:ext>
            </a:extLst>
          </p:cNvPr>
          <p:cNvSpPr/>
          <p:nvPr/>
        </p:nvSpPr>
        <p:spPr>
          <a:xfrm>
            <a:off x="8799205" y="3940145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2" name="Elipse 161">
            <a:extLst>
              <a:ext uri="{FF2B5EF4-FFF2-40B4-BE49-F238E27FC236}">
                <a16:creationId xmlns:a16="http://schemas.microsoft.com/office/drawing/2014/main" id="{9FE6C2FB-D7DA-DD68-1AB8-1E64272450B7}"/>
              </a:ext>
            </a:extLst>
          </p:cNvPr>
          <p:cNvSpPr/>
          <p:nvPr/>
        </p:nvSpPr>
        <p:spPr>
          <a:xfrm>
            <a:off x="8796851" y="2956440"/>
            <a:ext cx="648000" cy="648000"/>
          </a:xfrm>
          <a:prstGeom prst="ellipse">
            <a:avLst/>
          </a:prstGeom>
          <a:solidFill>
            <a:srgbClr val="F79C1F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3" name="CaixaDeTexto 162">
            <a:extLst>
              <a:ext uri="{FF2B5EF4-FFF2-40B4-BE49-F238E27FC236}">
                <a16:creationId xmlns:a16="http://schemas.microsoft.com/office/drawing/2014/main" id="{2B667538-6FBC-A626-E240-DA8B279BEC2F}"/>
              </a:ext>
            </a:extLst>
          </p:cNvPr>
          <p:cNvSpPr txBox="1"/>
          <p:nvPr/>
        </p:nvSpPr>
        <p:spPr>
          <a:xfrm>
            <a:off x="8836678" y="3674352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2,46</a:t>
            </a:r>
          </a:p>
        </p:txBody>
      </p:sp>
      <p:sp>
        <p:nvSpPr>
          <p:cNvPr id="164" name="Elipse 163">
            <a:extLst>
              <a:ext uri="{FF2B5EF4-FFF2-40B4-BE49-F238E27FC236}">
                <a16:creationId xmlns:a16="http://schemas.microsoft.com/office/drawing/2014/main" id="{1D2BF7B1-37D6-6630-50DB-44A0462B473E}"/>
              </a:ext>
            </a:extLst>
          </p:cNvPr>
          <p:cNvSpPr/>
          <p:nvPr/>
        </p:nvSpPr>
        <p:spPr>
          <a:xfrm>
            <a:off x="8796851" y="1991685"/>
            <a:ext cx="650152" cy="648000"/>
          </a:xfrm>
          <a:prstGeom prst="ellipse">
            <a:avLst/>
          </a:prstGeom>
          <a:solidFill>
            <a:srgbClr val="067875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5" name="Elipse 164">
            <a:extLst>
              <a:ext uri="{FF2B5EF4-FFF2-40B4-BE49-F238E27FC236}">
                <a16:creationId xmlns:a16="http://schemas.microsoft.com/office/drawing/2014/main" id="{499C9C33-0E5F-7BAC-9E4C-AF6D29BAA72C}"/>
              </a:ext>
            </a:extLst>
          </p:cNvPr>
          <p:cNvSpPr/>
          <p:nvPr/>
        </p:nvSpPr>
        <p:spPr>
          <a:xfrm>
            <a:off x="8796498" y="1024222"/>
            <a:ext cx="650152" cy="648000"/>
          </a:xfrm>
          <a:prstGeom prst="ellipse">
            <a:avLst/>
          </a:prstGeom>
          <a:solidFill>
            <a:srgbClr val="A71E4A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6" name="CaixaDeTexto 165">
            <a:extLst>
              <a:ext uri="{FF2B5EF4-FFF2-40B4-BE49-F238E27FC236}">
                <a16:creationId xmlns:a16="http://schemas.microsoft.com/office/drawing/2014/main" id="{B063B404-8FB8-8FB7-5F77-590ED3A2D3BC}"/>
              </a:ext>
            </a:extLst>
          </p:cNvPr>
          <p:cNvSpPr txBox="1"/>
          <p:nvPr/>
        </p:nvSpPr>
        <p:spPr>
          <a:xfrm>
            <a:off x="8854540" y="4647879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2,69</a:t>
            </a:r>
          </a:p>
        </p:txBody>
      </p:sp>
      <p:sp>
        <p:nvSpPr>
          <p:cNvPr id="167" name="CaixaDeTexto 166">
            <a:extLst>
              <a:ext uri="{FF2B5EF4-FFF2-40B4-BE49-F238E27FC236}">
                <a16:creationId xmlns:a16="http://schemas.microsoft.com/office/drawing/2014/main" id="{667AFFA9-CBC7-73DC-F10D-AEC0180902CC}"/>
              </a:ext>
            </a:extLst>
          </p:cNvPr>
          <p:cNvSpPr txBox="1"/>
          <p:nvPr/>
        </p:nvSpPr>
        <p:spPr>
          <a:xfrm>
            <a:off x="8854540" y="2772016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3,21</a:t>
            </a:r>
          </a:p>
        </p:txBody>
      </p:sp>
      <p:sp>
        <p:nvSpPr>
          <p:cNvPr id="168" name="CaixaDeTexto 167">
            <a:extLst>
              <a:ext uri="{FF2B5EF4-FFF2-40B4-BE49-F238E27FC236}">
                <a16:creationId xmlns:a16="http://schemas.microsoft.com/office/drawing/2014/main" id="{9F69B48B-388E-4885-7053-6C20FECA6530}"/>
              </a:ext>
            </a:extLst>
          </p:cNvPr>
          <p:cNvSpPr txBox="1"/>
          <p:nvPr/>
        </p:nvSpPr>
        <p:spPr>
          <a:xfrm>
            <a:off x="8854633" y="1756258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2,79</a:t>
            </a:r>
          </a:p>
        </p:txBody>
      </p:sp>
      <p:sp>
        <p:nvSpPr>
          <p:cNvPr id="185" name="Elipse 184">
            <a:extLst>
              <a:ext uri="{FF2B5EF4-FFF2-40B4-BE49-F238E27FC236}">
                <a16:creationId xmlns:a16="http://schemas.microsoft.com/office/drawing/2014/main" id="{807B4A18-EB61-57D2-6894-C8F4579E6787}"/>
              </a:ext>
            </a:extLst>
          </p:cNvPr>
          <p:cNvSpPr/>
          <p:nvPr/>
        </p:nvSpPr>
        <p:spPr>
          <a:xfrm>
            <a:off x="1258812" y="3947460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6" name="CaixaDeTexto 185">
            <a:extLst>
              <a:ext uri="{FF2B5EF4-FFF2-40B4-BE49-F238E27FC236}">
                <a16:creationId xmlns:a16="http://schemas.microsoft.com/office/drawing/2014/main" id="{CAE6F1F5-D6C2-4DEA-E595-CBF91E8F5F7E}"/>
              </a:ext>
            </a:extLst>
          </p:cNvPr>
          <p:cNvSpPr txBox="1"/>
          <p:nvPr/>
        </p:nvSpPr>
        <p:spPr>
          <a:xfrm>
            <a:off x="1212388" y="5606159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2014</a:t>
            </a:r>
          </a:p>
        </p:txBody>
      </p:sp>
      <p:sp>
        <p:nvSpPr>
          <p:cNvPr id="187" name="CaixaDeTexto 186">
            <a:extLst>
              <a:ext uri="{FF2B5EF4-FFF2-40B4-BE49-F238E27FC236}">
                <a16:creationId xmlns:a16="http://schemas.microsoft.com/office/drawing/2014/main" id="{20250F76-C5F9-B609-4BCC-FD50CE8869E4}"/>
              </a:ext>
            </a:extLst>
          </p:cNvPr>
          <p:cNvSpPr txBox="1"/>
          <p:nvPr/>
        </p:nvSpPr>
        <p:spPr>
          <a:xfrm>
            <a:off x="2293869" y="5610246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2015</a:t>
            </a:r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B7867EEA-5D45-58DE-4DE7-2330B393E67C}"/>
              </a:ext>
            </a:extLst>
          </p:cNvPr>
          <p:cNvSpPr/>
          <p:nvPr/>
        </p:nvSpPr>
        <p:spPr>
          <a:xfrm>
            <a:off x="1256458" y="2963755"/>
            <a:ext cx="648000" cy="648000"/>
          </a:xfrm>
          <a:prstGeom prst="ellipse">
            <a:avLst/>
          </a:prstGeom>
          <a:solidFill>
            <a:srgbClr val="F79C1F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9" name="CaixaDeTexto 188">
            <a:extLst>
              <a:ext uri="{FF2B5EF4-FFF2-40B4-BE49-F238E27FC236}">
                <a16:creationId xmlns:a16="http://schemas.microsoft.com/office/drawing/2014/main" id="{F0839F72-DC5B-92C9-B958-E90CAD74748A}"/>
              </a:ext>
            </a:extLst>
          </p:cNvPr>
          <p:cNvSpPr txBox="1"/>
          <p:nvPr/>
        </p:nvSpPr>
        <p:spPr>
          <a:xfrm>
            <a:off x="1296285" y="3681667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2,90</a:t>
            </a:r>
          </a:p>
        </p:txBody>
      </p:sp>
      <p:sp>
        <p:nvSpPr>
          <p:cNvPr id="190" name="Elipse 189">
            <a:extLst>
              <a:ext uri="{FF2B5EF4-FFF2-40B4-BE49-F238E27FC236}">
                <a16:creationId xmlns:a16="http://schemas.microsoft.com/office/drawing/2014/main" id="{CFBC1F3D-7916-F35F-B10A-37E88A89292E}"/>
              </a:ext>
            </a:extLst>
          </p:cNvPr>
          <p:cNvSpPr/>
          <p:nvPr/>
        </p:nvSpPr>
        <p:spPr>
          <a:xfrm>
            <a:off x="1256458" y="1999000"/>
            <a:ext cx="650152" cy="648000"/>
          </a:xfrm>
          <a:prstGeom prst="ellipse">
            <a:avLst/>
          </a:prstGeom>
          <a:solidFill>
            <a:srgbClr val="067875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1" name="Elipse 190">
            <a:extLst>
              <a:ext uri="{FF2B5EF4-FFF2-40B4-BE49-F238E27FC236}">
                <a16:creationId xmlns:a16="http://schemas.microsoft.com/office/drawing/2014/main" id="{99157E01-7462-DB7F-BC8E-67366EE0A93A}"/>
              </a:ext>
            </a:extLst>
          </p:cNvPr>
          <p:cNvSpPr/>
          <p:nvPr/>
        </p:nvSpPr>
        <p:spPr>
          <a:xfrm>
            <a:off x="1256105" y="1031537"/>
            <a:ext cx="650152" cy="648000"/>
          </a:xfrm>
          <a:prstGeom prst="ellipse">
            <a:avLst/>
          </a:prstGeom>
          <a:solidFill>
            <a:srgbClr val="A71E4A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2" name="CaixaDeTexto 191">
            <a:extLst>
              <a:ext uri="{FF2B5EF4-FFF2-40B4-BE49-F238E27FC236}">
                <a16:creationId xmlns:a16="http://schemas.microsoft.com/office/drawing/2014/main" id="{E9EDA75C-9FDA-69E3-085C-ACAD2B5A2CC4}"/>
              </a:ext>
            </a:extLst>
          </p:cNvPr>
          <p:cNvSpPr txBox="1"/>
          <p:nvPr/>
        </p:nvSpPr>
        <p:spPr>
          <a:xfrm>
            <a:off x="1314147" y="4655194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2,91</a:t>
            </a:r>
          </a:p>
        </p:txBody>
      </p:sp>
      <p:sp>
        <p:nvSpPr>
          <p:cNvPr id="193" name="CaixaDeTexto 192">
            <a:extLst>
              <a:ext uri="{FF2B5EF4-FFF2-40B4-BE49-F238E27FC236}">
                <a16:creationId xmlns:a16="http://schemas.microsoft.com/office/drawing/2014/main" id="{4DF48C31-22C4-C947-C0A9-8CAC51D034B7}"/>
              </a:ext>
            </a:extLst>
          </p:cNvPr>
          <p:cNvSpPr txBox="1"/>
          <p:nvPr/>
        </p:nvSpPr>
        <p:spPr>
          <a:xfrm>
            <a:off x="1314147" y="2779331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2,25</a:t>
            </a:r>
          </a:p>
        </p:txBody>
      </p:sp>
      <p:sp>
        <p:nvSpPr>
          <p:cNvPr id="194" name="CaixaDeTexto 193">
            <a:extLst>
              <a:ext uri="{FF2B5EF4-FFF2-40B4-BE49-F238E27FC236}">
                <a16:creationId xmlns:a16="http://schemas.microsoft.com/office/drawing/2014/main" id="{26793359-9C91-2904-2278-AE825577D761}"/>
              </a:ext>
            </a:extLst>
          </p:cNvPr>
          <p:cNvSpPr txBox="1"/>
          <p:nvPr/>
        </p:nvSpPr>
        <p:spPr>
          <a:xfrm>
            <a:off x="1314240" y="1763573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2,68</a:t>
            </a:r>
          </a:p>
        </p:txBody>
      </p:sp>
      <p:sp>
        <p:nvSpPr>
          <p:cNvPr id="195" name="Elipse 194">
            <a:extLst>
              <a:ext uri="{FF2B5EF4-FFF2-40B4-BE49-F238E27FC236}">
                <a16:creationId xmlns:a16="http://schemas.microsoft.com/office/drawing/2014/main" id="{7542CFAB-BD8A-49F2-F593-A0C41EA1A5EE}"/>
              </a:ext>
            </a:extLst>
          </p:cNvPr>
          <p:cNvSpPr/>
          <p:nvPr/>
        </p:nvSpPr>
        <p:spPr>
          <a:xfrm>
            <a:off x="2332240" y="3945771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6" name="Elipse 195">
            <a:extLst>
              <a:ext uri="{FF2B5EF4-FFF2-40B4-BE49-F238E27FC236}">
                <a16:creationId xmlns:a16="http://schemas.microsoft.com/office/drawing/2014/main" id="{8FCDE904-7808-01E1-BE2A-5127A68D9D9A}"/>
              </a:ext>
            </a:extLst>
          </p:cNvPr>
          <p:cNvSpPr/>
          <p:nvPr/>
        </p:nvSpPr>
        <p:spPr>
          <a:xfrm>
            <a:off x="2329886" y="2962066"/>
            <a:ext cx="648000" cy="648000"/>
          </a:xfrm>
          <a:prstGeom prst="ellipse">
            <a:avLst/>
          </a:prstGeom>
          <a:solidFill>
            <a:srgbClr val="F79C1F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7" name="CaixaDeTexto 196">
            <a:extLst>
              <a:ext uri="{FF2B5EF4-FFF2-40B4-BE49-F238E27FC236}">
                <a16:creationId xmlns:a16="http://schemas.microsoft.com/office/drawing/2014/main" id="{7F4EFB8D-8B83-AABC-AAC7-62BECC7DDA19}"/>
              </a:ext>
            </a:extLst>
          </p:cNvPr>
          <p:cNvSpPr txBox="1"/>
          <p:nvPr/>
        </p:nvSpPr>
        <p:spPr>
          <a:xfrm>
            <a:off x="2369713" y="3679978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2,89</a:t>
            </a:r>
          </a:p>
        </p:txBody>
      </p:sp>
      <p:sp>
        <p:nvSpPr>
          <p:cNvPr id="198" name="Elipse 197">
            <a:extLst>
              <a:ext uri="{FF2B5EF4-FFF2-40B4-BE49-F238E27FC236}">
                <a16:creationId xmlns:a16="http://schemas.microsoft.com/office/drawing/2014/main" id="{D0919A4C-5D77-71E4-BED3-8FF945993381}"/>
              </a:ext>
            </a:extLst>
          </p:cNvPr>
          <p:cNvSpPr/>
          <p:nvPr/>
        </p:nvSpPr>
        <p:spPr>
          <a:xfrm>
            <a:off x="2329886" y="1997311"/>
            <a:ext cx="650152" cy="648000"/>
          </a:xfrm>
          <a:prstGeom prst="ellipse">
            <a:avLst/>
          </a:prstGeom>
          <a:solidFill>
            <a:srgbClr val="067875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9" name="Elipse 198">
            <a:extLst>
              <a:ext uri="{FF2B5EF4-FFF2-40B4-BE49-F238E27FC236}">
                <a16:creationId xmlns:a16="http://schemas.microsoft.com/office/drawing/2014/main" id="{EEB6F791-1C7B-F424-7F89-A11351147D39}"/>
              </a:ext>
            </a:extLst>
          </p:cNvPr>
          <p:cNvSpPr/>
          <p:nvPr/>
        </p:nvSpPr>
        <p:spPr>
          <a:xfrm>
            <a:off x="2329533" y="1029848"/>
            <a:ext cx="650152" cy="648000"/>
          </a:xfrm>
          <a:prstGeom prst="ellipse">
            <a:avLst/>
          </a:prstGeom>
          <a:solidFill>
            <a:srgbClr val="A71E4A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0" name="CaixaDeTexto 199">
            <a:extLst>
              <a:ext uri="{FF2B5EF4-FFF2-40B4-BE49-F238E27FC236}">
                <a16:creationId xmlns:a16="http://schemas.microsoft.com/office/drawing/2014/main" id="{3A4E618B-8D50-EE2F-9009-A54245E8628F}"/>
              </a:ext>
            </a:extLst>
          </p:cNvPr>
          <p:cNvSpPr txBox="1"/>
          <p:nvPr/>
        </p:nvSpPr>
        <p:spPr>
          <a:xfrm>
            <a:off x="2387575" y="4653505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2,92</a:t>
            </a:r>
          </a:p>
        </p:txBody>
      </p:sp>
      <p:sp>
        <p:nvSpPr>
          <p:cNvPr id="201" name="CaixaDeTexto 200">
            <a:extLst>
              <a:ext uri="{FF2B5EF4-FFF2-40B4-BE49-F238E27FC236}">
                <a16:creationId xmlns:a16="http://schemas.microsoft.com/office/drawing/2014/main" id="{5FF06122-8A37-C040-1D37-9C4B55FA834F}"/>
              </a:ext>
            </a:extLst>
          </p:cNvPr>
          <p:cNvSpPr txBox="1"/>
          <p:nvPr/>
        </p:nvSpPr>
        <p:spPr>
          <a:xfrm>
            <a:off x="2387575" y="2777642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2,32</a:t>
            </a:r>
          </a:p>
        </p:txBody>
      </p:sp>
      <p:sp>
        <p:nvSpPr>
          <p:cNvPr id="202" name="CaixaDeTexto 201">
            <a:extLst>
              <a:ext uri="{FF2B5EF4-FFF2-40B4-BE49-F238E27FC236}">
                <a16:creationId xmlns:a16="http://schemas.microsoft.com/office/drawing/2014/main" id="{BEFF31D7-2E6B-F2A2-FDC2-D89C884B6A65}"/>
              </a:ext>
            </a:extLst>
          </p:cNvPr>
          <p:cNvSpPr txBox="1"/>
          <p:nvPr/>
        </p:nvSpPr>
        <p:spPr>
          <a:xfrm>
            <a:off x="2387668" y="1761884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2,71</a:t>
            </a:r>
          </a:p>
        </p:txBody>
      </p:sp>
      <p:sp>
        <p:nvSpPr>
          <p:cNvPr id="203" name="CaixaDeTexto 202">
            <a:extLst>
              <a:ext uri="{FF2B5EF4-FFF2-40B4-BE49-F238E27FC236}">
                <a16:creationId xmlns:a16="http://schemas.microsoft.com/office/drawing/2014/main" id="{BC828747-40BF-809C-1602-15FEE5E72EFD}"/>
              </a:ext>
            </a:extLst>
          </p:cNvPr>
          <p:cNvSpPr txBox="1"/>
          <p:nvPr/>
        </p:nvSpPr>
        <p:spPr>
          <a:xfrm>
            <a:off x="9883850" y="5609581"/>
            <a:ext cx="6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Oswald" panose="00000500000000000000" pitchFamily="2" charset="0"/>
              </a:rPr>
              <a:t>2022</a:t>
            </a:r>
          </a:p>
        </p:txBody>
      </p:sp>
      <p:sp>
        <p:nvSpPr>
          <p:cNvPr id="207" name="Elipse 206">
            <a:extLst>
              <a:ext uri="{FF2B5EF4-FFF2-40B4-BE49-F238E27FC236}">
                <a16:creationId xmlns:a16="http://schemas.microsoft.com/office/drawing/2014/main" id="{6D04E0D0-E5A9-4ACF-629C-7D41F07653E2}"/>
              </a:ext>
            </a:extLst>
          </p:cNvPr>
          <p:cNvSpPr/>
          <p:nvPr/>
        </p:nvSpPr>
        <p:spPr>
          <a:xfrm>
            <a:off x="9814943" y="3939480"/>
            <a:ext cx="648000" cy="648000"/>
          </a:xfrm>
          <a:prstGeom prst="ellipse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  <a:gs pos="81000">
                <a:srgbClr val="002060"/>
              </a:gs>
            </a:gsLst>
            <a:lin ang="5400000" scaled="1"/>
          </a:gra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8" name="Elipse 207">
            <a:extLst>
              <a:ext uri="{FF2B5EF4-FFF2-40B4-BE49-F238E27FC236}">
                <a16:creationId xmlns:a16="http://schemas.microsoft.com/office/drawing/2014/main" id="{5F0518BE-A5BD-2104-A7BA-E45EB044DDAD}"/>
              </a:ext>
            </a:extLst>
          </p:cNvPr>
          <p:cNvSpPr/>
          <p:nvPr/>
        </p:nvSpPr>
        <p:spPr>
          <a:xfrm>
            <a:off x="9812589" y="2955775"/>
            <a:ext cx="648000" cy="648000"/>
          </a:xfrm>
          <a:prstGeom prst="ellipse">
            <a:avLst/>
          </a:prstGeom>
          <a:solidFill>
            <a:srgbClr val="F79C1F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9" name="CaixaDeTexto 208">
            <a:extLst>
              <a:ext uri="{FF2B5EF4-FFF2-40B4-BE49-F238E27FC236}">
                <a16:creationId xmlns:a16="http://schemas.microsoft.com/office/drawing/2014/main" id="{05E0FB41-953C-FCA0-0D85-2BD2BF4931CA}"/>
              </a:ext>
            </a:extLst>
          </p:cNvPr>
          <p:cNvSpPr txBox="1"/>
          <p:nvPr/>
        </p:nvSpPr>
        <p:spPr>
          <a:xfrm>
            <a:off x="9852416" y="3673687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2,93</a:t>
            </a:r>
          </a:p>
        </p:txBody>
      </p:sp>
      <p:sp>
        <p:nvSpPr>
          <p:cNvPr id="210" name="Elipse 209">
            <a:extLst>
              <a:ext uri="{FF2B5EF4-FFF2-40B4-BE49-F238E27FC236}">
                <a16:creationId xmlns:a16="http://schemas.microsoft.com/office/drawing/2014/main" id="{B2FC98AE-6011-A3D2-8CC9-B71AE55AA682}"/>
              </a:ext>
            </a:extLst>
          </p:cNvPr>
          <p:cNvSpPr/>
          <p:nvPr/>
        </p:nvSpPr>
        <p:spPr>
          <a:xfrm>
            <a:off x="9812589" y="1991020"/>
            <a:ext cx="650152" cy="648000"/>
          </a:xfrm>
          <a:prstGeom prst="ellipse">
            <a:avLst/>
          </a:prstGeom>
          <a:solidFill>
            <a:srgbClr val="067875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1" name="Elipse 210">
            <a:extLst>
              <a:ext uri="{FF2B5EF4-FFF2-40B4-BE49-F238E27FC236}">
                <a16:creationId xmlns:a16="http://schemas.microsoft.com/office/drawing/2014/main" id="{BFE00221-FAE8-61EE-4731-E9525DA0504D}"/>
              </a:ext>
            </a:extLst>
          </p:cNvPr>
          <p:cNvSpPr/>
          <p:nvPr/>
        </p:nvSpPr>
        <p:spPr>
          <a:xfrm>
            <a:off x="9812236" y="1023557"/>
            <a:ext cx="650152" cy="648000"/>
          </a:xfrm>
          <a:prstGeom prst="ellipse">
            <a:avLst/>
          </a:prstGeom>
          <a:solidFill>
            <a:srgbClr val="A71E4A"/>
          </a:solidFill>
          <a:ln>
            <a:noFill/>
          </a:ln>
          <a:scene3d>
            <a:camera prst="isometricOffAxis1Top"/>
            <a:lightRig rig="threePt" dir="t"/>
          </a:scene3d>
          <a:sp3d extrusionH="10160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2" name="CaixaDeTexto 211">
            <a:extLst>
              <a:ext uri="{FF2B5EF4-FFF2-40B4-BE49-F238E27FC236}">
                <a16:creationId xmlns:a16="http://schemas.microsoft.com/office/drawing/2014/main" id="{C257B4AE-6974-9778-B008-83B4FE63BB09}"/>
              </a:ext>
            </a:extLst>
          </p:cNvPr>
          <p:cNvSpPr txBox="1"/>
          <p:nvPr/>
        </p:nvSpPr>
        <p:spPr>
          <a:xfrm>
            <a:off x="9870278" y="4647214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2,65</a:t>
            </a:r>
          </a:p>
        </p:txBody>
      </p:sp>
      <p:sp>
        <p:nvSpPr>
          <p:cNvPr id="213" name="CaixaDeTexto 212">
            <a:extLst>
              <a:ext uri="{FF2B5EF4-FFF2-40B4-BE49-F238E27FC236}">
                <a16:creationId xmlns:a16="http://schemas.microsoft.com/office/drawing/2014/main" id="{AC22EF16-EDE5-4939-A65D-9320FBDE9F16}"/>
              </a:ext>
            </a:extLst>
          </p:cNvPr>
          <p:cNvSpPr txBox="1"/>
          <p:nvPr/>
        </p:nvSpPr>
        <p:spPr>
          <a:xfrm>
            <a:off x="9870278" y="2771351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3,20</a:t>
            </a:r>
          </a:p>
        </p:txBody>
      </p:sp>
      <p:sp>
        <p:nvSpPr>
          <p:cNvPr id="214" name="CaixaDeTexto 213">
            <a:extLst>
              <a:ext uri="{FF2B5EF4-FFF2-40B4-BE49-F238E27FC236}">
                <a16:creationId xmlns:a16="http://schemas.microsoft.com/office/drawing/2014/main" id="{9CD1B85D-67F1-DC20-B9A0-4D124609F70B}"/>
              </a:ext>
            </a:extLst>
          </p:cNvPr>
          <p:cNvSpPr txBox="1"/>
          <p:nvPr/>
        </p:nvSpPr>
        <p:spPr>
          <a:xfrm>
            <a:off x="9870371" y="1755593"/>
            <a:ext cx="514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2,93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EE8274D-7834-369F-FAE7-1488E254019F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30206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" grpId="0"/>
      <p:bldP spid="216" grpId="0" animBg="1"/>
      <p:bldP spid="217" grpId="0"/>
      <p:bldP spid="218" grpId="0" animBg="1"/>
      <p:bldP spid="25" grpId="0" animBg="1"/>
      <p:bldP spid="24" grpId="0" animBg="1"/>
      <p:bldP spid="5" grpId="0" animBg="1"/>
      <p:bldP spid="204" grpId="0"/>
      <p:bldP spid="205" grpId="0"/>
      <p:bldP spid="206" grpId="0"/>
      <p:bldP spid="11" grpId="0" animBg="1"/>
      <p:bldP spid="12" grpId="0"/>
      <p:bldP spid="14" grpId="0" animBg="1"/>
      <p:bldP spid="16" grpId="0" animBg="1"/>
      <p:bldP spid="72" grpId="0"/>
      <p:bldP spid="73" grpId="0"/>
      <p:bldP spid="74" grpId="0"/>
      <p:bldP spid="95" grpId="0"/>
      <p:bldP spid="96" grpId="0" animBg="1"/>
      <p:bldP spid="97" grpId="0"/>
      <p:bldP spid="100" grpId="0" animBg="1"/>
      <p:bldP spid="101" grpId="0"/>
      <p:bldP spid="119" grpId="0"/>
      <p:bldP spid="120" grpId="0"/>
      <p:bldP spid="121" grpId="0"/>
      <p:bldP spid="123" grpId="0" animBg="1"/>
      <p:bldP spid="124" grpId="0" animBg="1"/>
      <p:bldP spid="125" grpId="0"/>
      <p:bldP spid="126" grpId="0" animBg="1"/>
      <p:bldP spid="127" grpId="0" animBg="1"/>
      <p:bldP spid="128" grpId="0"/>
      <p:bldP spid="130" grpId="0"/>
      <p:bldP spid="131" grpId="0"/>
      <p:bldP spid="132" grpId="0" animBg="1"/>
      <p:bldP spid="133" grpId="0" animBg="1"/>
      <p:bldP spid="134" grpId="0"/>
      <p:bldP spid="135" grpId="0" animBg="1"/>
      <p:bldP spid="136" grpId="0" animBg="1"/>
      <p:bldP spid="137" grpId="0"/>
      <p:bldP spid="138" grpId="0"/>
      <p:bldP spid="139" grpId="0"/>
      <p:bldP spid="140" grpId="0" animBg="1"/>
      <p:bldP spid="141" grpId="0" animBg="1"/>
      <p:bldP spid="142" grpId="0"/>
      <p:bldP spid="144" grpId="0" animBg="1"/>
      <p:bldP spid="145" grpId="0" animBg="1"/>
      <p:bldP spid="146" grpId="0"/>
      <p:bldP spid="148" grpId="0"/>
      <p:bldP spid="149" grpId="0"/>
      <p:bldP spid="150" grpId="0" animBg="1"/>
      <p:bldP spid="151" grpId="0" animBg="1"/>
      <p:bldP spid="152" grpId="0"/>
      <p:bldP spid="153" grpId="0" animBg="1"/>
      <p:bldP spid="154" grpId="0" animBg="1"/>
      <p:bldP spid="155" grpId="0"/>
      <p:bldP spid="156" grpId="0"/>
      <p:bldP spid="158" grpId="0"/>
      <p:bldP spid="161" grpId="0" animBg="1"/>
      <p:bldP spid="162" grpId="0" animBg="1"/>
      <p:bldP spid="163" grpId="0"/>
      <p:bldP spid="164" grpId="0" animBg="1"/>
      <p:bldP spid="165" grpId="0" animBg="1"/>
      <p:bldP spid="166" grpId="0"/>
      <p:bldP spid="167" grpId="0"/>
      <p:bldP spid="168" grpId="0"/>
      <p:bldP spid="185" grpId="0" animBg="1"/>
      <p:bldP spid="186" grpId="0"/>
      <p:bldP spid="187" grpId="0"/>
      <p:bldP spid="188" grpId="0" animBg="1"/>
      <p:bldP spid="189" grpId="0"/>
      <p:bldP spid="190" grpId="0" animBg="1"/>
      <p:bldP spid="191" grpId="0" animBg="1"/>
      <p:bldP spid="192" grpId="0"/>
      <p:bldP spid="193" grpId="0"/>
      <p:bldP spid="194" grpId="0"/>
      <p:bldP spid="195" grpId="0" animBg="1"/>
      <p:bldP spid="196" grpId="0" animBg="1"/>
      <p:bldP spid="197" grpId="0"/>
      <p:bldP spid="198" grpId="0" animBg="1"/>
      <p:bldP spid="199" grpId="0" animBg="1"/>
      <p:bldP spid="200" grpId="0"/>
      <p:bldP spid="201" grpId="0"/>
      <p:bldP spid="202" grpId="0"/>
      <p:bldP spid="203" grpId="0"/>
      <p:bldP spid="207" grpId="0" animBg="1"/>
      <p:bldP spid="208" grpId="0" animBg="1"/>
      <p:bldP spid="209" grpId="0"/>
      <p:bldP spid="210" grpId="0" animBg="1"/>
      <p:bldP spid="211" grpId="0" animBg="1"/>
      <p:bldP spid="212" grpId="0"/>
      <p:bldP spid="213" grpId="0"/>
      <p:bldP spid="2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08CA5909-70B9-4181-4431-7A783245F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8364" y="5686261"/>
            <a:ext cx="2943636" cy="117173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0881E31-54E6-8274-0D2F-52356536D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5260" y="0"/>
            <a:ext cx="2076740" cy="165758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E4F1212A-8845-84DB-57B1-BF0DDF643E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95581" cy="1724266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84287EC-5301-5F57-49E2-0F5554D6C937}"/>
              </a:ext>
            </a:extLst>
          </p:cNvPr>
          <p:cNvSpPr txBox="1"/>
          <p:nvPr/>
        </p:nvSpPr>
        <p:spPr>
          <a:xfrm>
            <a:off x="4080669" y="1170268"/>
            <a:ext cx="3957638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22250">
              <a:extrusionClr>
                <a:schemeClr val="tx1"/>
              </a:extrusionClr>
            </a:sp3d>
          </a:bodyPr>
          <a:lstStyle/>
          <a:p>
            <a:r>
              <a:rPr lang="pt-BR" sz="6600" dirty="0">
                <a:effectLst>
                  <a:glow rad="76200">
                    <a:schemeClr val="bg1">
                      <a:alpha val="62000"/>
                    </a:schemeClr>
                  </a:glow>
                  <a:outerShdw blurRad="50800" dist="165100" dir="5400000" algn="ctr" rotWithShape="0">
                    <a:schemeClr val="tx1">
                      <a:lumMod val="50000"/>
                      <a:lumOff val="50000"/>
                      <a:alpha val="97000"/>
                    </a:schemeClr>
                  </a:outerShdw>
                </a:effectLst>
              </a:rPr>
              <a:t>OBRIGADA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1DEA8DA-65AE-0D38-E03C-DAEBE14EAB20}"/>
              </a:ext>
            </a:extLst>
          </p:cNvPr>
          <p:cNvSpPr txBox="1"/>
          <p:nvPr/>
        </p:nvSpPr>
        <p:spPr>
          <a:xfrm>
            <a:off x="3942557" y="5419289"/>
            <a:ext cx="409575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22250">
              <a:extrusionClr>
                <a:schemeClr val="tx1"/>
              </a:extrusionClr>
            </a:sp3d>
          </a:bodyPr>
          <a:lstStyle>
            <a:defPPr>
              <a:defRPr lang="pt-BR"/>
            </a:defPPr>
            <a:lvl1pPr>
              <a:defRPr sz="6600">
                <a:effectLst>
                  <a:glow rad="76200">
                    <a:schemeClr val="bg1">
                      <a:alpha val="62000"/>
                    </a:schemeClr>
                  </a:glow>
                  <a:outerShdw blurRad="50800" dist="50800" dir="5400000" algn="ctr" rotWithShape="0">
                    <a:srgbClr val="000000">
                      <a:alpha val="97000"/>
                    </a:srgbClr>
                  </a:outerShdw>
                </a:effectLst>
              </a:defRPr>
            </a:lvl1pPr>
          </a:lstStyle>
          <a:p>
            <a:pPr algn="ctr"/>
            <a:r>
              <a:rPr lang="pt-BR" sz="1800" dirty="0">
                <a:effectLst>
                  <a:glow rad="50800">
                    <a:schemeClr val="bg1">
                      <a:alpha val="62000"/>
                    </a:schemeClr>
                  </a:glow>
                  <a:outerShdw dist="50800" dir="5400000" algn="ctr" rotWithShape="0">
                    <a:srgbClr val="000000">
                      <a:alpha val="97000"/>
                    </a:srgbClr>
                  </a:outerShdw>
                </a:effectLst>
              </a:rPr>
              <a:t>Comissão de Apoio aos Conselhos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48EF278-7CF1-C689-B49F-73ED090D67FC}"/>
              </a:ext>
            </a:extLst>
          </p:cNvPr>
          <p:cNvSpPr txBox="1"/>
          <p:nvPr/>
        </p:nvSpPr>
        <p:spPr>
          <a:xfrm>
            <a:off x="4454922" y="6072075"/>
            <a:ext cx="328215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22250">
              <a:extrusionClr>
                <a:schemeClr val="tx1"/>
              </a:extrusionClr>
            </a:sp3d>
          </a:bodyPr>
          <a:lstStyle>
            <a:defPPr>
              <a:defRPr lang="pt-BR"/>
            </a:defPPr>
            <a:lvl1pPr>
              <a:defRPr sz="6600">
                <a:effectLst>
                  <a:glow rad="76200">
                    <a:schemeClr val="bg1">
                      <a:alpha val="62000"/>
                    </a:schemeClr>
                  </a:glow>
                  <a:outerShdw blurRad="50800" dist="50800" dir="5400000" algn="ctr" rotWithShape="0">
                    <a:srgbClr val="000000">
                      <a:alpha val="97000"/>
                    </a:srgbClr>
                  </a:outerShdw>
                </a:effectLst>
              </a:defRPr>
            </a:lvl1pPr>
          </a:lstStyle>
          <a:p>
            <a:r>
              <a:rPr lang="pt-BR" sz="2000" dirty="0">
                <a:effectLst>
                  <a:glow rad="50800">
                    <a:schemeClr val="bg1">
                      <a:alpha val="62000"/>
                    </a:schemeClr>
                  </a:glow>
                  <a:outerShdw blurRad="50800" dist="50800" dir="5400000" sx="1000" sy="1000" algn="ctr" rotWithShape="0">
                    <a:srgbClr val="000000"/>
                  </a:outerShdw>
                </a:effectLst>
              </a:rPr>
              <a:t>Brasília, 05 de março de 2024.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8F00DCB-A9D8-5125-BC08-69A44F54ED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7559" y="2949445"/>
            <a:ext cx="3356881" cy="959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9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190BD3-9C6F-F02C-B874-A288A5AFE5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B8C662C8-C361-91EE-3825-40EEA27A37DD}"/>
              </a:ext>
            </a:extLst>
          </p:cNvPr>
          <p:cNvSpPr txBox="1"/>
          <p:nvPr/>
        </p:nvSpPr>
        <p:spPr>
          <a:xfrm>
            <a:off x="3312005" y="344989"/>
            <a:ext cx="5494966" cy="584775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RESOLUÇÃO CNAS nº 100/2023</a:t>
            </a:r>
          </a:p>
        </p:txBody>
      </p:sp>
      <p:sp>
        <p:nvSpPr>
          <p:cNvPr id="140" name="CaixaDeTexto 139">
            <a:extLst>
              <a:ext uri="{FF2B5EF4-FFF2-40B4-BE49-F238E27FC236}">
                <a16:creationId xmlns:a16="http://schemas.microsoft.com/office/drawing/2014/main" id="{710FFF10-2513-B02B-FFE1-A6477F26A123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142" name="CaixaDeTexto 141">
            <a:extLst>
              <a:ext uri="{FF2B5EF4-FFF2-40B4-BE49-F238E27FC236}">
                <a16:creationId xmlns:a16="http://schemas.microsoft.com/office/drawing/2014/main" id="{777D27BC-543A-26F3-2480-7D2ED37B22EE}"/>
              </a:ext>
            </a:extLst>
          </p:cNvPr>
          <p:cNvSpPr txBox="1"/>
          <p:nvPr/>
        </p:nvSpPr>
        <p:spPr>
          <a:xfrm>
            <a:off x="495300" y="1370230"/>
            <a:ext cx="106489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Pontos da normativa:</a:t>
            </a:r>
          </a:p>
          <a:p>
            <a:pPr algn="just"/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Traz as </a:t>
            </a:r>
            <a:r>
              <a:rPr lang="pt-BR" sz="2800" b="1" dirty="0"/>
              <a:t>competências</a:t>
            </a:r>
            <a:r>
              <a:rPr lang="pt-BR" sz="2800" dirty="0"/>
              <a:t> dos </a:t>
            </a:r>
            <a:r>
              <a:rPr lang="pt-BR" sz="2800" b="1" dirty="0"/>
              <a:t>Conselhos de Assistência Social</a:t>
            </a:r>
            <a:r>
              <a:rPr lang="pt-BR" sz="2800" dirty="0"/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Afirma como os Conselhos de Assistência Social devem ser criados;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Esclarece da </a:t>
            </a:r>
            <a:r>
              <a:rPr lang="pt-BR" sz="2800" b="1" dirty="0"/>
              <a:t>importância</a:t>
            </a:r>
            <a:r>
              <a:rPr lang="pt-BR" sz="2800" dirty="0"/>
              <a:t> da </a:t>
            </a:r>
            <a:r>
              <a:rPr lang="pt-BR" sz="2800" b="1" dirty="0"/>
              <a:t>instituição dos Conselhos </a:t>
            </a:r>
            <a:r>
              <a:rPr lang="pt-BR" sz="2800" dirty="0"/>
              <a:t>de Assistência Social constar na </a:t>
            </a:r>
            <a:r>
              <a:rPr lang="pt-BR" sz="2800" b="1" dirty="0"/>
              <a:t>lei do Sistema Único da Assistência Social </a:t>
            </a:r>
            <a:r>
              <a:rPr lang="pt-BR" sz="2800" dirty="0"/>
              <a:t>– SUAS em seu nível de governo;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Descreve sobre a </a:t>
            </a:r>
            <a:r>
              <a:rPr lang="pt-BR" sz="2800" b="1" dirty="0"/>
              <a:t>estruturação</a:t>
            </a:r>
            <a:r>
              <a:rPr lang="pt-BR" sz="2800" dirty="0"/>
              <a:t>, </a:t>
            </a:r>
            <a:r>
              <a:rPr lang="pt-BR" sz="2800" b="1" dirty="0"/>
              <a:t>organização</a:t>
            </a:r>
            <a:r>
              <a:rPr lang="pt-BR" sz="2800" dirty="0"/>
              <a:t> e </a:t>
            </a:r>
            <a:r>
              <a:rPr lang="pt-BR" sz="2800" b="1" dirty="0"/>
              <a:t>funcionamento</a:t>
            </a:r>
            <a:r>
              <a:rPr lang="pt-BR" sz="2800" dirty="0"/>
              <a:t> dos CAS – Conselho de Assistência Social; 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Trata do </a:t>
            </a:r>
            <a:r>
              <a:rPr lang="pt-BR" sz="2800" b="1" dirty="0"/>
              <a:t>Desempenho</a:t>
            </a:r>
            <a:r>
              <a:rPr lang="pt-BR" sz="2800" dirty="0"/>
              <a:t> dos conselheiros e conselheiras.</a:t>
            </a:r>
          </a:p>
        </p:txBody>
      </p:sp>
    </p:spTree>
    <p:extLst>
      <p:ext uri="{BB962C8B-B14F-4D97-AF65-F5344CB8AC3E}">
        <p14:creationId xmlns:p14="http://schemas.microsoft.com/office/powerpoint/2010/main" val="296039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0458EE-C2E4-BBC4-E953-B707DF91C9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tângulo 52">
            <a:extLst>
              <a:ext uri="{FF2B5EF4-FFF2-40B4-BE49-F238E27FC236}">
                <a16:creationId xmlns:a16="http://schemas.microsoft.com/office/drawing/2014/main" id="{DAF49A7E-D08C-8E57-B299-7A1092856E2E}"/>
              </a:ext>
            </a:extLst>
          </p:cNvPr>
          <p:cNvSpPr>
            <a:spLocks/>
          </p:cNvSpPr>
          <p:nvPr/>
        </p:nvSpPr>
        <p:spPr>
          <a:xfrm>
            <a:off x="-88900" y="0"/>
            <a:ext cx="1180675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orma Livre: Forma 13">
            <a:extLst>
              <a:ext uri="{FF2B5EF4-FFF2-40B4-BE49-F238E27FC236}">
                <a16:creationId xmlns:a16="http://schemas.microsoft.com/office/drawing/2014/main" id="{8448B1A2-C023-C52B-5952-CA7B9DC1114C}"/>
              </a:ext>
            </a:extLst>
          </p:cNvPr>
          <p:cNvSpPr>
            <a:spLocks/>
          </p:cNvSpPr>
          <p:nvPr/>
        </p:nvSpPr>
        <p:spPr>
          <a:xfrm>
            <a:off x="845167" y="4954907"/>
            <a:ext cx="1555644" cy="954108"/>
          </a:xfrm>
          <a:custGeom>
            <a:avLst/>
            <a:gdLst>
              <a:gd name="connsiteX0" fmla="*/ 238527 w 1571111"/>
              <a:gd name="connsiteY0" fmla="*/ 0 h 954108"/>
              <a:gd name="connsiteX1" fmla="*/ 773795 w 1571111"/>
              <a:gd name="connsiteY1" fmla="*/ 0 h 954108"/>
              <a:gd name="connsiteX2" fmla="*/ 1051079 w 1571111"/>
              <a:gd name="connsiteY2" fmla="*/ 0 h 954108"/>
              <a:gd name="connsiteX3" fmla="*/ 1571111 w 1571111"/>
              <a:gd name="connsiteY3" fmla="*/ 0 h 954108"/>
              <a:gd name="connsiteX4" fmla="*/ 1571111 w 1571111"/>
              <a:gd name="connsiteY4" fmla="*/ 715581 h 954108"/>
              <a:gd name="connsiteX5" fmla="*/ 1332584 w 1571111"/>
              <a:gd name="connsiteY5" fmla="*/ 954108 h 954108"/>
              <a:gd name="connsiteX6" fmla="*/ 812552 w 1571111"/>
              <a:gd name="connsiteY6" fmla="*/ 954108 h 954108"/>
              <a:gd name="connsiteX7" fmla="*/ 535268 w 1571111"/>
              <a:gd name="connsiteY7" fmla="*/ 954108 h 954108"/>
              <a:gd name="connsiteX8" fmla="*/ 0 w 1571111"/>
              <a:gd name="connsiteY8" fmla="*/ 954108 h 954108"/>
              <a:gd name="connsiteX9" fmla="*/ 0 w 1571111"/>
              <a:gd name="connsiteY9" fmla="*/ 238527 h 95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1111" h="954108">
                <a:moveTo>
                  <a:pt x="238527" y="0"/>
                </a:moveTo>
                <a:lnTo>
                  <a:pt x="773795" y="0"/>
                </a:lnTo>
                <a:lnTo>
                  <a:pt x="1051079" y="0"/>
                </a:lnTo>
                <a:lnTo>
                  <a:pt x="1571111" y="0"/>
                </a:lnTo>
                <a:lnTo>
                  <a:pt x="1571111" y="715581"/>
                </a:lnTo>
                <a:lnTo>
                  <a:pt x="1332584" y="954108"/>
                </a:lnTo>
                <a:lnTo>
                  <a:pt x="812552" y="954108"/>
                </a:lnTo>
                <a:lnTo>
                  <a:pt x="535268" y="954108"/>
                </a:lnTo>
                <a:lnTo>
                  <a:pt x="0" y="954108"/>
                </a:lnTo>
                <a:lnTo>
                  <a:pt x="0" y="2385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292100" dist="152400" dir="2700000" algn="tl" rotWithShape="0">
              <a:prstClr val="black">
                <a:alpha val="74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b="1" dirty="0"/>
          </a:p>
          <a:p>
            <a:pPr algn="ctr"/>
            <a:endParaRPr lang="pt-BR" sz="1200" b="1" dirty="0"/>
          </a:p>
          <a:p>
            <a:pPr algn="ctr"/>
            <a:r>
              <a:rPr lang="pt-BR" sz="1200" b="1" dirty="0"/>
              <a:t>Brasil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7F906E7-36D6-5966-FEA1-03F3A2488E7F}"/>
              </a:ext>
            </a:extLst>
          </p:cNvPr>
          <p:cNvSpPr txBox="1"/>
          <p:nvPr/>
        </p:nvSpPr>
        <p:spPr>
          <a:xfrm>
            <a:off x="11703448" y="1213193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5" name="Cubo 4">
            <a:extLst>
              <a:ext uri="{FF2B5EF4-FFF2-40B4-BE49-F238E27FC236}">
                <a16:creationId xmlns:a16="http://schemas.microsoft.com/office/drawing/2014/main" id="{94C3DCE8-DE82-2923-2669-D177E5EF1D48}"/>
              </a:ext>
            </a:extLst>
          </p:cNvPr>
          <p:cNvSpPr>
            <a:spLocks/>
          </p:cNvSpPr>
          <p:nvPr/>
        </p:nvSpPr>
        <p:spPr>
          <a:xfrm>
            <a:off x="845167" y="1399678"/>
            <a:ext cx="900000" cy="4005263"/>
          </a:xfrm>
          <a:prstGeom prst="cube">
            <a:avLst/>
          </a:prstGeom>
          <a:gradFill flip="none" rotWithShape="1">
            <a:gsLst>
              <a:gs pos="2000">
                <a:srgbClr val="001642"/>
              </a:gs>
              <a:gs pos="54000">
                <a:schemeClr val="accent1">
                  <a:lumMod val="50000"/>
                </a:schemeClr>
              </a:gs>
              <a:gs pos="24000">
                <a:srgbClr val="002060"/>
              </a:gs>
            </a:gsLst>
            <a:lin ang="0" scaled="1"/>
            <a:tileRect/>
          </a:gradFill>
          <a:ln w="3175"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7" name="Cubo 6">
            <a:extLst>
              <a:ext uri="{FF2B5EF4-FFF2-40B4-BE49-F238E27FC236}">
                <a16:creationId xmlns:a16="http://schemas.microsoft.com/office/drawing/2014/main" id="{F7A4D01F-8065-C2B0-32B4-2226C61B7BA1}"/>
              </a:ext>
            </a:extLst>
          </p:cNvPr>
          <p:cNvSpPr>
            <a:spLocks/>
          </p:cNvSpPr>
          <p:nvPr/>
        </p:nvSpPr>
        <p:spPr>
          <a:xfrm>
            <a:off x="1500811" y="1399678"/>
            <a:ext cx="900000" cy="4005263"/>
          </a:xfrm>
          <a:prstGeom prst="cube">
            <a:avLst/>
          </a:prstGeom>
          <a:gradFill flip="none" rotWithShape="1">
            <a:gsLst>
              <a:gs pos="81000">
                <a:srgbClr val="AF0D1C"/>
              </a:gs>
              <a:gs pos="11000">
                <a:srgbClr val="F25867"/>
              </a:gs>
              <a:gs pos="41000">
                <a:srgbClr val="E11125"/>
              </a:gs>
            </a:gsLst>
            <a:lin ang="0" scaled="1"/>
            <a:tileRect/>
          </a:gradFill>
          <a:ln w="3175">
            <a:noFill/>
          </a:ln>
          <a:effectLst>
            <a:outerShdw blurRad="292100" dist="152400" dir="2700000" algn="tl" rotWithShape="0">
              <a:prstClr val="black">
                <a:alpha val="74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sz="1100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17" name="Forma Livre: Forma 16">
            <a:extLst>
              <a:ext uri="{FF2B5EF4-FFF2-40B4-BE49-F238E27FC236}">
                <a16:creationId xmlns:a16="http://schemas.microsoft.com/office/drawing/2014/main" id="{269E3AB8-ED29-A053-7C5E-4038BFB135CF}"/>
              </a:ext>
            </a:extLst>
          </p:cNvPr>
          <p:cNvSpPr>
            <a:spLocks/>
          </p:cNvSpPr>
          <p:nvPr/>
        </p:nvSpPr>
        <p:spPr>
          <a:xfrm>
            <a:off x="2577892" y="4954907"/>
            <a:ext cx="1555644" cy="954108"/>
          </a:xfrm>
          <a:custGeom>
            <a:avLst/>
            <a:gdLst>
              <a:gd name="connsiteX0" fmla="*/ 238527 w 1571111"/>
              <a:gd name="connsiteY0" fmla="*/ 0 h 954108"/>
              <a:gd name="connsiteX1" fmla="*/ 773795 w 1571111"/>
              <a:gd name="connsiteY1" fmla="*/ 0 h 954108"/>
              <a:gd name="connsiteX2" fmla="*/ 1051079 w 1571111"/>
              <a:gd name="connsiteY2" fmla="*/ 0 h 954108"/>
              <a:gd name="connsiteX3" fmla="*/ 1571111 w 1571111"/>
              <a:gd name="connsiteY3" fmla="*/ 0 h 954108"/>
              <a:gd name="connsiteX4" fmla="*/ 1571111 w 1571111"/>
              <a:gd name="connsiteY4" fmla="*/ 715581 h 954108"/>
              <a:gd name="connsiteX5" fmla="*/ 1332584 w 1571111"/>
              <a:gd name="connsiteY5" fmla="*/ 954108 h 954108"/>
              <a:gd name="connsiteX6" fmla="*/ 812552 w 1571111"/>
              <a:gd name="connsiteY6" fmla="*/ 954108 h 954108"/>
              <a:gd name="connsiteX7" fmla="*/ 535268 w 1571111"/>
              <a:gd name="connsiteY7" fmla="*/ 954108 h 954108"/>
              <a:gd name="connsiteX8" fmla="*/ 0 w 1571111"/>
              <a:gd name="connsiteY8" fmla="*/ 954108 h 954108"/>
              <a:gd name="connsiteX9" fmla="*/ 0 w 1571111"/>
              <a:gd name="connsiteY9" fmla="*/ 238527 h 95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1111" h="954108">
                <a:moveTo>
                  <a:pt x="238527" y="0"/>
                </a:moveTo>
                <a:lnTo>
                  <a:pt x="773795" y="0"/>
                </a:lnTo>
                <a:lnTo>
                  <a:pt x="1051079" y="0"/>
                </a:lnTo>
                <a:lnTo>
                  <a:pt x="1571111" y="0"/>
                </a:lnTo>
                <a:lnTo>
                  <a:pt x="1571111" y="715581"/>
                </a:lnTo>
                <a:lnTo>
                  <a:pt x="1332584" y="954108"/>
                </a:lnTo>
                <a:lnTo>
                  <a:pt x="812552" y="954108"/>
                </a:lnTo>
                <a:lnTo>
                  <a:pt x="535268" y="954108"/>
                </a:lnTo>
                <a:lnTo>
                  <a:pt x="0" y="954108"/>
                </a:lnTo>
                <a:lnTo>
                  <a:pt x="0" y="2385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292100" dist="152400" dir="2700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b="1" dirty="0"/>
          </a:p>
          <a:p>
            <a:pPr algn="ctr"/>
            <a:endParaRPr lang="pt-BR" sz="1200" b="1" dirty="0"/>
          </a:p>
          <a:p>
            <a:pPr algn="ctr"/>
            <a:r>
              <a:rPr lang="pt-BR" sz="1200" b="1" dirty="0"/>
              <a:t>Centro-Oeste</a:t>
            </a:r>
          </a:p>
        </p:txBody>
      </p:sp>
      <p:sp>
        <p:nvSpPr>
          <p:cNvPr id="18" name="Cubo 17">
            <a:extLst>
              <a:ext uri="{FF2B5EF4-FFF2-40B4-BE49-F238E27FC236}">
                <a16:creationId xmlns:a16="http://schemas.microsoft.com/office/drawing/2014/main" id="{034994A1-D3E7-8A30-20E0-36081F55913A}"/>
              </a:ext>
            </a:extLst>
          </p:cNvPr>
          <p:cNvSpPr>
            <a:spLocks/>
          </p:cNvSpPr>
          <p:nvPr/>
        </p:nvSpPr>
        <p:spPr>
          <a:xfrm>
            <a:off x="2577892" y="4244008"/>
            <a:ext cx="900000" cy="1160933"/>
          </a:xfrm>
          <a:prstGeom prst="cube">
            <a:avLst/>
          </a:prstGeom>
          <a:gradFill flip="none" rotWithShape="1">
            <a:gsLst>
              <a:gs pos="2000">
                <a:srgbClr val="001642"/>
              </a:gs>
              <a:gs pos="54000">
                <a:schemeClr val="accent1">
                  <a:lumMod val="50000"/>
                </a:schemeClr>
              </a:gs>
              <a:gs pos="24000">
                <a:srgbClr val="002060"/>
              </a:gs>
            </a:gsLst>
            <a:lin ang="0" scaled="1"/>
            <a:tileRect/>
          </a:gradFill>
          <a:ln w="3175"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19" name="Cubo 18">
            <a:extLst>
              <a:ext uri="{FF2B5EF4-FFF2-40B4-BE49-F238E27FC236}">
                <a16:creationId xmlns:a16="http://schemas.microsoft.com/office/drawing/2014/main" id="{5F867B23-1112-A00A-62FA-A4142D38A355}"/>
              </a:ext>
            </a:extLst>
          </p:cNvPr>
          <p:cNvSpPr>
            <a:spLocks/>
          </p:cNvSpPr>
          <p:nvPr/>
        </p:nvSpPr>
        <p:spPr>
          <a:xfrm>
            <a:off x="3233536" y="4244008"/>
            <a:ext cx="900000" cy="1160933"/>
          </a:xfrm>
          <a:prstGeom prst="cube">
            <a:avLst/>
          </a:prstGeom>
          <a:gradFill flip="none" rotWithShape="1">
            <a:gsLst>
              <a:gs pos="81000">
                <a:srgbClr val="AF0D1C"/>
              </a:gs>
              <a:gs pos="11000">
                <a:srgbClr val="F25867"/>
              </a:gs>
              <a:gs pos="41000">
                <a:srgbClr val="E11125"/>
              </a:gs>
            </a:gsLst>
            <a:lin ang="0" scaled="1"/>
            <a:tileRect/>
          </a:gradFill>
          <a:ln w="3175">
            <a:noFill/>
          </a:ln>
          <a:effectLst>
            <a:outerShdw blurRad="292100" dist="152400" dir="2700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sz="1100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21" name="Forma Livre: Forma 20">
            <a:extLst>
              <a:ext uri="{FF2B5EF4-FFF2-40B4-BE49-F238E27FC236}">
                <a16:creationId xmlns:a16="http://schemas.microsoft.com/office/drawing/2014/main" id="{A4C7E1E9-BAAA-A5D9-EE05-96A758D0BC66}"/>
              </a:ext>
            </a:extLst>
          </p:cNvPr>
          <p:cNvSpPr>
            <a:spLocks/>
          </p:cNvSpPr>
          <p:nvPr/>
        </p:nvSpPr>
        <p:spPr>
          <a:xfrm>
            <a:off x="4310617" y="4954907"/>
            <a:ext cx="1555644" cy="954108"/>
          </a:xfrm>
          <a:custGeom>
            <a:avLst/>
            <a:gdLst>
              <a:gd name="connsiteX0" fmla="*/ 238527 w 1571111"/>
              <a:gd name="connsiteY0" fmla="*/ 0 h 954108"/>
              <a:gd name="connsiteX1" fmla="*/ 773795 w 1571111"/>
              <a:gd name="connsiteY1" fmla="*/ 0 h 954108"/>
              <a:gd name="connsiteX2" fmla="*/ 1051079 w 1571111"/>
              <a:gd name="connsiteY2" fmla="*/ 0 h 954108"/>
              <a:gd name="connsiteX3" fmla="*/ 1571111 w 1571111"/>
              <a:gd name="connsiteY3" fmla="*/ 0 h 954108"/>
              <a:gd name="connsiteX4" fmla="*/ 1571111 w 1571111"/>
              <a:gd name="connsiteY4" fmla="*/ 715581 h 954108"/>
              <a:gd name="connsiteX5" fmla="*/ 1332584 w 1571111"/>
              <a:gd name="connsiteY5" fmla="*/ 954108 h 954108"/>
              <a:gd name="connsiteX6" fmla="*/ 812552 w 1571111"/>
              <a:gd name="connsiteY6" fmla="*/ 954108 h 954108"/>
              <a:gd name="connsiteX7" fmla="*/ 535268 w 1571111"/>
              <a:gd name="connsiteY7" fmla="*/ 954108 h 954108"/>
              <a:gd name="connsiteX8" fmla="*/ 0 w 1571111"/>
              <a:gd name="connsiteY8" fmla="*/ 954108 h 954108"/>
              <a:gd name="connsiteX9" fmla="*/ 0 w 1571111"/>
              <a:gd name="connsiteY9" fmla="*/ 238527 h 95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1111" h="954108">
                <a:moveTo>
                  <a:pt x="238527" y="0"/>
                </a:moveTo>
                <a:lnTo>
                  <a:pt x="773795" y="0"/>
                </a:lnTo>
                <a:lnTo>
                  <a:pt x="1051079" y="0"/>
                </a:lnTo>
                <a:lnTo>
                  <a:pt x="1571111" y="0"/>
                </a:lnTo>
                <a:lnTo>
                  <a:pt x="1571111" y="715581"/>
                </a:lnTo>
                <a:lnTo>
                  <a:pt x="1332584" y="954108"/>
                </a:lnTo>
                <a:lnTo>
                  <a:pt x="812552" y="954108"/>
                </a:lnTo>
                <a:lnTo>
                  <a:pt x="535268" y="954108"/>
                </a:lnTo>
                <a:lnTo>
                  <a:pt x="0" y="954108"/>
                </a:lnTo>
                <a:lnTo>
                  <a:pt x="0" y="2385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292100" dist="152400" dir="2700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b="1" dirty="0"/>
          </a:p>
          <a:p>
            <a:pPr algn="ctr"/>
            <a:endParaRPr lang="pt-BR" sz="1200" b="1" dirty="0"/>
          </a:p>
          <a:p>
            <a:pPr algn="ctr"/>
            <a:r>
              <a:rPr lang="pt-BR" sz="1200" b="1" dirty="0"/>
              <a:t>Nordeste</a:t>
            </a:r>
          </a:p>
        </p:txBody>
      </p:sp>
      <p:sp>
        <p:nvSpPr>
          <p:cNvPr id="22" name="Cubo 21">
            <a:extLst>
              <a:ext uri="{FF2B5EF4-FFF2-40B4-BE49-F238E27FC236}">
                <a16:creationId xmlns:a16="http://schemas.microsoft.com/office/drawing/2014/main" id="{2A86A89C-EB53-FE4D-8871-3302EF716B59}"/>
              </a:ext>
            </a:extLst>
          </p:cNvPr>
          <p:cNvSpPr>
            <a:spLocks/>
          </p:cNvSpPr>
          <p:nvPr/>
        </p:nvSpPr>
        <p:spPr>
          <a:xfrm>
            <a:off x="4310617" y="2574236"/>
            <a:ext cx="900000" cy="2830706"/>
          </a:xfrm>
          <a:prstGeom prst="cube">
            <a:avLst/>
          </a:prstGeom>
          <a:gradFill flip="none" rotWithShape="1">
            <a:gsLst>
              <a:gs pos="2000">
                <a:srgbClr val="001642"/>
              </a:gs>
              <a:gs pos="54000">
                <a:schemeClr val="accent1">
                  <a:lumMod val="50000"/>
                </a:schemeClr>
              </a:gs>
              <a:gs pos="24000">
                <a:srgbClr val="002060"/>
              </a:gs>
            </a:gsLst>
            <a:lin ang="0" scaled="1"/>
            <a:tileRect/>
          </a:gradFill>
          <a:ln w="3175"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23" name="Cubo 22">
            <a:extLst>
              <a:ext uri="{FF2B5EF4-FFF2-40B4-BE49-F238E27FC236}">
                <a16:creationId xmlns:a16="http://schemas.microsoft.com/office/drawing/2014/main" id="{95138CBC-C96E-A5FB-17EB-31C0A20E0DAA}"/>
              </a:ext>
            </a:extLst>
          </p:cNvPr>
          <p:cNvSpPr>
            <a:spLocks/>
          </p:cNvSpPr>
          <p:nvPr/>
        </p:nvSpPr>
        <p:spPr>
          <a:xfrm>
            <a:off x="4966261" y="2574236"/>
            <a:ext cx="900000" cy="2830706"/>
          </a:xfrm>
          <a:prstGeom prst="cube">
            <a:avLst/>
          </a:prstGeom>
          <a:gradFill flip="none" rotWithShape="1">
            <a:gsLst>
              <a:gs pos="81000">
                <a:srgbClr val="AF0D1C"/>
              </a:gs>
              <a:gs pos="11000">
                <a:srgbClr val="F25867"/>
              </a:gs>
              <a:gs pos="41000">
                <a:srgbClr val="E11125"/>
              </a:gs>
            </a:gsLst>
            <a:lin ang="0" scaled="1"/>
            <a:tileRect/>
          </a:gradFill>
          <a:ln w="3175">
            <a:noFill/>
          </a:ln>
          <a:effectLst>
            <a:outerShdw blurRad="292100" dist="152400" dir="2700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sz="1100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25" name="Forma Livre: Forma 24">
            <a:extLst>
              <a:ext uri="{FF2B5EF4-FFF2-40B4-BE49-F238E27FC236}">
                <a16:creationId xmlns:a16="http://schemas.microsoft.com/office/drawing/2014/main" id="{3A7F99AC-A7CD-4087-49E8-8619549EB6D1}"/>
              </a:ext>
            </a:extLst>
          </p:cNvPr>
          <p:cNvSpPr>
            <a:spLocks/>
          </p:cNvSpPr>
          <p:nvPr/>
        </p:nvSpPr>
        <p:spPr>
          <a:xfrm>
            <a:off x="6043342" y="4954906"/>
            <a:ext cx="1555644" cy="954108"/>
          </a:xfrm>
          <a:custGeom>
            <a:avLst/>
            <a:gdLst>
              <a:gd name="connsiteX0" fmla="*/ 238527 w 1571111"/>
              <a:gd name="connsiteY0" fmla="*/ 0 h 954108"/>
              <a:gd name="connsiteX1" fmla="*/ 773795 w 1571111"/>
              <a:gd name="connsiteY1" fmla="*/ 0 h 954108"/>
              <a:gd name="connsiteX2" fmla="*/ 1051079 w 1571111"/>
              <a:gd name="connsiteY2" fmla="*/ 0 h 954108"/>
              <a:gd name="connsiteX3" fmla="*/ 1571111 w 1571111"/>
              <a:gd name="connsiteY3" fmla="*/ 0 h 954108"/>
              <a:gd name="connsiteX4" fmla="*/ 1571111 w 1571111"/>
              <a:gd name="connsiteY4" fmla="*/ 715581 h 954108"/>
              <a:gd name="connsiteX5" fmla="*/ 1332584 w 1571111"/>
              <a:gd name="connsiteY5" fmla="*/ 954108 h 954108"/>
              <a:gd name="connsiteX6" fmla="*/ 812552 w 1571111"/>
              <a:gd name="connsiteY6" fmla="*/ 954108 h 954108"/>
              <a:gd name="connsiteX7" fmla="*/ 535268 w 1571111"/>
              <a:gd name="connsiteY7" fmla="*/ 954108 h 954108"/>
              <a:gd name="connsiteX8" fmla="*/ 0 w 1571111"/>
              <a:gd name="connsiteY8" fmla="*/ 954108 h 954108"/>
              <a:gd name="connsiteX9" fmla="*/ 0 w 1571111"/>
              <a:gd name="connsiteY9" fmla="*/ 238527 h 95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1111" h="954108">
                <a:moveTo>
                  <a:pt x="238527" y="0"/>
                </a:moveTo>
                <a:lnTo>
                  <a:pt x="773795" y="0"/>
                </a:lnTo>
                <a:lnTo>
                  <a:pt x="1051079" y="0"/>
                </a:lnTo>
                <a:lnTo>
                  <a:pt x="1571111" y="0"/>
                </a:lnTo>
                <a:lnTo>
                  <a:pt x="1571111" y="715581"/>
                </a:lnTo>
                <a:lnTo>
                  <a:pt x="1332584" y="954108"/>
                </a:lnTo>
                <a:lnTo>
                  <a:pt x="812552" y="954108"/>
                </a:lnTo>
                <a:lnTo>
                  <a:pt x="535268" y="954108"/>
                </a:lnTo>
                <a:lnTo>
                  <a:pt x="0" y="954108"/>
                </a:lnTo>
                <a:lnTo>
                  <a:pt x="0" y="2385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292100" dist="152400" dir="2700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b="1" dirty="0"/>
          </a:p>
          <a:p>
            <a:pPr algn="ctr"/>
            <a:endParaRPr lang="pt-BR" sz="1200" b="1" dirty="0"/>
          </a:p>
          <a:p>
            <a:pPr algn="ctr"/>
            <a:r>
              <a:rPr lang="pt-BR" sz="1200" b="1" dirty="0"/>
              <a:t>Norte</a:t>
            </a:r>
          </a:p>
        </p:txBody>
      </p:sp>
      <p:sp>
        <p:nvSpPr>
          <p:cNvPr id="26" name="Cubo 25">
            <a:extLst>
              <a:ext uri="{FF2B5EF4-FFF2-40B4-BE49-F238E27FC236}">
                <a16:creationId xmlns:a16="http://schemas.microsoft.com/office/drawing/2014/main" id="{C3C702D1-F005-1140-8A46-B58A6273383F}"/>
              </a:ext>
            </a:extLst>
          </p:cNvPr>
          <p:cNvSpPr>
            <a:spLocks/>
          </p:cNvSpPr>
          <p:nvPr/>
        </p:nvSpPr>
        <p:spPr>
          <a:xfrm>
            <a:off x="6043342" y="3429001"/>
            <a:ext cx="900000" cy="1975940"/>
          </a:xfrm>
          <a:prstGeom prst="cube">
            <a:avLst/>
          </a:prstGeom>
          <a:gradFill flip="none" rotWithShape="1">
            <a:gsLst>
              <a:gs pos="2000">
                <a:srgbClr val="001642"/>
              </a:gs>
              <a:gs pos="54000">
                <a:schemeClr val="accent1">
                  <a:lumMod val="50000"/>
                </a:schemeClr>
              </a:gs>
              <a:gs pos="24000">
                <a:srgbClr val="002060"/>
              </a:gs>
            </a:gsLst>
            <a:lin ang="0" scaled="1"/>
            <a:tileRect/>
          </a:gradFill>
          <a:ln w="3175"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27" name="Cubo 26">
            <a:extLst>
              <a:ext uri="{FF2B5EF4-FFF2-40B4-BE49-F238E27FC236}">
                <a16:creationId xmlns:a16="http://schemas.microsoft.com/office/drawing/2014/main" id="{A4EDC72A-CF5F-E23A-35E1-49A7061B72DA}"/>
              </a:ext>
            </a:extLst>
          </p:cNvPr>
          <p:cNvSpPr>
            <a:spLocks/>
          </p:cNvSpPr>
          <p:nvPr/>
        </p:nvSpPr>
        <p:spPr>
          <a:xfrm>
            <a:off x="6698986" y="3429001"/>
            <a:ext cx="900000" cy="1975940"/>
          </a:xfrm>
          <a:prstGeom prst="cube">
            <a:avLst/>
          </a:prstGeom>
          <a:gradFill flip="none" rotWithShape="1">
            <a:gsLst>
              <a:gs pos="81000">
                <a:srgbClr val="AF0D1C"/>
              </a:gs>
              <a:gs pos="11000">
                <a:srgbClr val="F25867"/>
              </a:gs>
              <a:gs pos="41000">
                <a:srgbClr val="E11125"/>
              </a:gs>
            </a:gsLst>
            <a:lin ang="0" scaled="1"/>
            <a:tileRect/>
          </a:gradFill>
          <a:ln w="3175">
            <a:noFill/>
          </a:ln>
          <a:effectLst>
            <a:outerShdw blurRad="292100" dist="152400" dir="2700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sz="1100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29" name="Forma Livre: Forma 28">
            <a:extLst>
              <a:ext uri="{FF2B5EF4-FFF2-40B4-BE49-F238E27FC236}">
                <a16:creationId xmlns:a16="http://schemas.microsoft.com/office/drawing/2014/main" id="{8D04AB99-03CE-5234-360E-0895D0451FE6}"/>
              </a:ext>
            </a:extLst>
          </p:cNvPr>
          <p:cNvSpPr>
            <a:spLocks/>
          </p:cNvSpPr>
          <p:nvPr/>
        </p:nvSpPr>
        <p:spPr>
          <a:xfrm>
            <a:off x="7812476" y="4954906"/>
            <a:ext cx="1555644" cy="954108"/>
          </a:xfrm>
          <a:custGeom>
            <a:avLst/>
            <a:gdLst>
              <a:gd name="connsiteX0" fmla="*/ 238527 w 1571111"/>
              <a:gd name="connsiteY0" fmla="*/ 0 h 954108"/>
              <a:gd name="connsiteX1" fmla="*/ 773795 w 1571111"/>
              <a:gd name="connsiteY1" fmla="*/ 0 h 954108"/>
              <a:gd name="connsiteX2" fmla="*/ 1051079 w 1571111"/>
              <a:gd name="connsiteY2" fmla="*/ 0 h 954108"/>
              <a:gd name="connsiteX3" fmla="*/ 1571111 w 1571111"/>
              <a:gd name="connsiteY3" fmla="*/ 0 h 954108"/>
              <a:gd name="connsiteX4" fmla="*/ 1571111 w 1571111"/>
              <a:gd name="connsiteY4" fmla="*/ 715581 h 954108"/>
              <a:gd name="connsiteX5" fmla="*/ 1332584 w 1571111"/>
              <a:gd name="connsiteY5" fmla="*/ 954108 h 954108"/>
              <a:gd name="connsiteX6" fmla="*/ 812552 w 1571111"/>
              <a:gd name="connsiteY6" fmla="*/ 954108 h 954108"/>
              <a:gd name="connsiteX7" fmla="*/ 535268 w 1571111"/>
              <a:gd name="connsiteY7" fmla="*/ 954108 h 954108"/>
              <a:gd name="connsiteX8" fmla="*/ 0 w 1571111"/>
              <a:gd name="connsiteY8" fmla="*/ 954108 h 954108"/>
              <a:gd name="connsiteX9" fmla="*/ 0 w 1571111"/>
              <a:gd name="connsiteY9" fmla="*/ 238527 h 95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1111" h="954108">
                <a:moveTo>
                  <a:pt x="238527" y="0"/>
                </a:moveTo>
                <a:lnTo>
                  <a:pt x="773795" y="0"/>
                </a:lnTo>
                <a:lnTo>
                  <a:pt x="1051079" y="0"/>
                </a:lnTo>
                <a:lnTo>
                  <a:pt x="1571111" y="0"/>
                </a:lnTo>
                <a:lnTo>
                  <a:pt x="1571111" y="715581"/>
                </a:lnTo>
                <a:lnTo>
                  <a:pt x="1332584" y="954108"/>
                </a:lnTo>
                <a:lnTo>
                  <a:pt x="812552" y="954108"/>
                </a:lnTo>
                <a:lnTo>
                  <a:pt x="535268" y="954108"/>
                </a:lnTo>
                <a:lnTo>
                  <a:pt x="0" y="954108"/>
                </a:lnTo>
                <a:lnTo>
                  <a:pt x="0" y="2385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292100" dist="152400" dir="2700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b="1" dirty="0"/>
          </a:p>
          <a:p>
            <a:pPr algn="ctr"/>
            <a:endParaRPr lang="pt-BR" sz="1200" b="1" dirty="0"/>
          </a:p>
          <a:p>
            <a:pPr algn="ctr"/>
            <a:r>
              <a:rPr lang="pt-BR" sz="1200" b="1" dirty="0"/>
              <a:t>Sudeste</a:t>
            </a:r>
          </a:p>
        </p:txBody>
      </p:sp>
      <p:sp>
        <p:nvSpPr>
          <p:cNvPr id="30" name="Cubo 29">
            <a:extLst>
              <a:ext uri="{FF2B5EF4-FFF2-40B4-BE49-F238E27FC236}">
                <a16:creationId xmlns:a16="http://schemas.microsoft.com/office/drawing/2014/main" id="{D31984EC-90C8-7D30-97B1-EABBFD291AC3}"/>
              </a:ext>
            </a:extLst>
          </p:cNvPr>
          <p:cNvSpPr>
            <a:spLocks/>
          </p:cNvSpPr>
          <p:nvPr/>
        </p:nvSpPr>
        <p:spPr>
          <a:xfrm>
            <a:off x="7812476" y="3856383"/>
            <a:ext cx="900000" cy="1548557"/>
          </a:xfrm>
          <a:prstGeom prst="cube">
            <a:avLst/>
          </a:prstGeom>
          <a:gradFill flip="none" rotWithShape="1">
            <a:gsLst>
              <a:gs pos="2000">
                <a:srgbClr val="001642"/>
              </a:gs>
              <a:gs pos="54000">
                <a:schemeClr val="accent1">
                  <a:lumMod val="50000"/>
                </a:schemeClr>
              </a:gs>
              <a:gs pos="24000">
                <a:srgbClr val="002060"/>
              </a:gs>
            </a:gsLst>
            <a:lin ang="0" scaled="1"/>
            <a:tileRect/>
          </a:gradFill>
          <a:ln w="3175"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31" name="Cubo 30">
            <a:extLst>
              <a:ext uri="{FF2B5EF4-FFF2-40B4-BE49-F238E27FC236}">
                <a16:creationId xmlns:a16="http://schemas.microsoft.com/office/drawing/2014/main" id="{3BBE4183-CC72-0CAC-0A17-C984542C983A}"/>
              </a:ext>
            </a:extLst>
          </p:cNvPr>
          <p:cNvSpPr>
            <a:spLocks/>
          </p:cNvSpPr>
          <p:nvPr/>
        </p:nvSpPr>
        <p:spPr>
          <a:xfrm>
            <a:off x="8468120" y="3856383"/>
            <a:ext cx="900000" cy="1548557"/>
          </a:xfrm>
          <a:prstGeom prst="cube">
            <a:avLst/>
          </a:prstGeom>
          <a:gradFill flip="none" rotWithShape="1">
            <a:gsLst>
              <a:gs pos="81000">
                <a:srgbClr val="AF0D1C"/>
              </a:gs>
              <a:gs pos="11000">
                <a:srgbClr val="F25867"/>
              </a:gs>
              <a:gs pos="41000">
                <a:srgbClr val="E11125"/>
              </a:gs>
            </a:gsLst>
            <a:lin ang="0" scaled="1"/>
            <a:tileRect/>
          </a:gradFill>
          <a:ln w="3175">
            <a:noFill/>
          </a:ln>
          <a:effectLst>
            <a:outerShdw blurRad="292100" dist="152400" dir="2700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sz="1100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33" name="Forma Livre: Forma 32">
            <a:extLst>
              <a:ext uri="{FF2B5EF4-FFF2-40B4-BE49-F238E27FC236}">
                <a16:creationId xmlns:a16="http://schemas.microsoft.com/office/drawing/2014/main" id="{8F040097-03AB-00BE-638E-EC87AB1DB094}"/>
              </a:ext>
            </a:extLst>
          </p:cNvPr>
          <p:cNvSpPr>
            <a:spLocks/>
          </p:cNvSpPr>
          <p:nvPr/>
        </p:nvSpPr>
        <p:spPr>
          <a:xfrm>
            <a:off x="9581610" y="4954906"/>
            <a:ext cx="1555644" cy="954108"/>
          </a:xfrm>
          <a:custGeom>
            <a:avLst/>
            <a:gdLst>
              <a:gd name="connsiteX0" fmla="*/ 238527 w 1571111"/>
              <a:gd name="connsiteY0" fmla="*/ 0 h 954108"/>
              <a:gd name="connsiteX1" fmla="*/ 773795 w 1571111"/>
              <a:gd name="connsiteY1" fmla="*/ 0 h 954108"/>
              <a:gd name="connsiteX2" fmla="*/ 1051079 w 1571111"/>
              <a:gd name="connsiteY2" fmla="*/ 0 h 954108"/>
              <a:gd name="connsiteX3" fmla="*/ 1571111 w 1571111"/>
              <a:gd name="connsiteY3" fmla="*/ 0 h 954108"/>
              <a:gd name="connsiteX4" fmla="*/ 1571111 w 1571111"/>
              <a:gd name="connsiteY4" fmla="*/ 715581 h 954108"/>
              <a:gd name="connsiteX5" fmla="*/ 1332584 w 1571111"/>
              <a:gd name="connsiteY5" fmla="*/ 954108 h 954108"/>
              <a:gd name="connsiteX6" fmla="*/ 812552 w 1571111"/>
              <a:gd name="connsiteY6" fmla="*/ 954108 h 954108"/>
              <a:gd name="connsiteX7" fmla="*/ 535268 w 1571111"/>
              <a:gd name="connsiteY7" fmla="*/ 954108 h 954108"/>
              <a:gd name="connsiteX8" fmla="*/ 0 w 1571111"/>
              <a:gd name="connsiteY8" fmla="*/ 954108 h 954108"/>
              <a:gd name="connsiteX9" fmla="*/ 0 w 1571111"/>
              <a:gd name="connsiteY9" fmla="*/ 238527 h 95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1111" h="954108">
                <a:moveTo>
                  <a:pt x="238527" y="0"/>
                </a:moveTo>
                <a:lnTo>
                  <a:pt x="773795" y="0"/>
                </a:lnTo>
                <a:lnTo>
                  <a:pt x="1051079" y="0"/>
                </a:lnTo>
                <a:lnTo>
                  <a:pt x="1571111" y="0"/>
                </a:lnTo>
                <a:lnTo>
                  <a:pt x="1571111" y="715581"/>
                </a:lnTo>
                <a:lnTo>
                  <a:pt x="1332584" y="954108"/>
                </a:lnTo>
                <a:lnTo>
                  <a:pt x="812552" y="954108"/>
                </a:lnTo>
                <a:lnTo>
                  <a:pt x="535268" y="954108"/>
                </a:lnTo>
                <a:lnTo>
                  <a:pt x="0" y="954108"/>
                </a:lnTo>
                <a:lnTo>
                  <a:pt x="0" y="2385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292100" dist="152400" dir="2700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b="1" dirty="0"/>
          </a:p>
          <a:p>
            <a:pPr algn="ctr"/>
            <a:endParaRPr lang="pt-BR" sz="1200" b="1" dirty="0"/>
          </a:p>
          <a:p>
            <a:pPr algn="ctr"/>
            <a:r>
              <a:rPr lang="pt-BR" sz="1200" b="1" dirty="0"/>
              <a:t>Sul</a:t>
            </a:r>
          </a:p>
        </p:txBody>
      </p:sp>
      <p:sp>
        <p:nvSpPr>
          <p:cNvPr id="34" name="Cubo 33">
            <a:extLst>
              <a:ext uri="{FF2B5EF4-FFF2-40B4-BE49-F238E27FC236}">
                <a16:creationId xmlns:a16="http://schemas.microsoft.com/office/drawing/2014/main" id="{A9EFDF07-00F8-1F9F-35A9-0819B59316C1}"/>
              </a:ext>
            </a:extLst>
          </p:cNvPr>
          <p:cNvSpPr>
            <a:spLocks/>
          </p:cNvSpPr>
          <p:nvPr/>
        </p:nvSpPr>
        <p:spPr>
          <a:xfrm>
            <a:off x="9581610" y="4244007"/>
            <a:ext cx="900000" cy="1160933"/>
          </a:xfrm>
          <a:prstGeom prst="cube">
            <a:avLst/>
          </a:prstGeom>
          <a:gradFill flip="none" rotWithShape="1">
            <a:gsLst>
              <a:gs pos="2000">
                <a:srgbClr val="001642"/>
              </a:gs>
              <a:gs pos="54000">
                <a:schemeClr val="accent1">
                  <a:lumMod val="50000"/>
                </a:schemeClr>
              </a:gs>
              <a:gs pos="24000">
                <a:srgbClr val="002060"/>
              </a:gs>
            </a:gsLst>
            <a:lin ang="0" scaled="1"/>
            <a:tileRect/>
          </a:gradFill>
          <a:ln w="3175"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35" name="Cubo 34">
            <a:extLst>
              <a:ext uri="{FF2B5EF4-FFF2-40B4-BE49-F238E27FC236}">
                <a16:creationId xmlns:a16="http://schemas.microsoft.com/office/drawing/2014/main" id="{F46A300A-1C57-B6BF-BE97-F46158A51617}"/>
              </a:ext>
            </a:extLst>
          </p:cNvPr>
          <p:cNvSpPr>
            <a:spLocks/>
          </p:cNvSpPr>
          <p:nvPr/>
        </p:nvSpPr>
        <p:spPr>
          <a:xfrm>
            <a:off x="10237254" y="4244007"/>
            <a:ext cx="900000" cy="1160933"/>
          </a:xfrm>
          <a:prstGeom prst="cube">
            <a:avLst/>
          </a:prstGeom>
          <a:gradFill flip="none" rotWithShape="1">
            <a:gsLst>
              <a:gs pos="81000">
                <a:srgbClr val="AF0D1C"/>
              </a:gs>
              <a:gs pos="11000">
                <a:srgbClr val="F25867"/>
              </a:gs>
              <a:gs pos="41000">
                <a:srgbClr val="E11125"/>
              </a:gs>
            </a:gsLst>
            <a:lin ang="0" scaled="1"/>
            <a:tileRect/>
          </a:gradFill>
          <a:ln w="3175">
            <a:noFill/>
          </a:ln>
          <a:effectLst>
            <a:outerShdw blurRad="292100" dist="152400" dir="2700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sz="1100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7AD3C53C-1B07-03E4-0970-0E4E9F5072DC}"/>
              </a:ext>
            </a:extLst>
          </p:cNvPr>
          <p:cNvSpPr>
            <a:spLocks/>
          </p:cNvSpPr>
          <p:nvPr/>
        </p:nvSpPr>
        <p:spPr>
          <a:xfrm>
            <a:off x="5171582" y="6460135"/>
            <a:ext cx="180000" cy="180000"/>
          </a:xfrm>
          <a:prstGeom prst="rect">
            <a:avLst/>
          </a:prstGeom>
          <a:gradFill flip="none" rotWithShape="1">
            <a:gsLst>
              <a:gs pos="82000">
                <a:srgbClr val="AF0D1C"/>
              </a:gs>
              <a:gs pos="14000">
                <a:srgbClr val="F25867"/>
              </a:gs>
              <a:gs pos="51000">
                <a:srgbClr val="E11125"/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57E5D08B-3948-F60B-CA71-E72BCB5D399D}"/>
              </a:ext>
            </a:extLst>
          </p:cNvPr>
          <p:cNvSpPr>
            <a:spLocks/>
          </p:cNvSpPr>
          <p:nvPr/>
        </p:nvSpPr>
        <p:spPr>
          <a:xfrm>
            <a:off x="5244329" y="6460135"/>
            <a:ext cx="653906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2012</a:t>
            </a: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98F24A83-FB55-206C-7226-3A6293F053B6}"/>
              </a:ext>
            </a:extLst>
          </p:cNvPr>
          <p:cNvSpPr>
            <a:spLocks/>
          </p:cNvSpPr>
          <p:nvPr/>
        </p:nvSpPr>
        <p:spPr>
          <a:xfrm>
            <a:off x="6261409" y="6449135"/>
            <a:ext cx="180000" cy="180000"/>
          </a:xfrm>
          <a:prstGeom prst="rect">
            <a:avLst/>
          </a:prstGeom>
          <a:gradFill>
            <a:gsLst>
              <a:gs pos="34000">
                <a:schemeClr val="accent1">
                  <a:lumMod val="50000"/>
                </a:schemeClr>
              </a:gs>
              <a:gs pos="78000">
                <a:srgbClr val="002060"/>
              </a:gs>
            </a:gsLst>
            <a:lin ang="5400000" scaled="1"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DDC78141-DF8B-6299-B990-8F1BA16A1FF4}"/>
              </a:ext>
            </a:extLst>
          </p:cNvPr>
          <p:cNvSpPr>
            <a:spLocks/>
          </p:cNvSpPr>
          <p:nvPr/>
        </p:nvSpPr>
        <p:spPr>
          <a:xfrm>
            <a:off x="6327542" y="6439117"/>
            <a:ext cx="653906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2022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40639B1B-6364-91CC-F211-8CE0033EF496}"/>
              </a:ext>
            </a:extLst>
          </p:cNvPr>
          <p:cNvSpPr txBox="1"/>
          <p:nvPr/>
        </p:nvSpPr>
        <p:spPr>
          <a:xfrm>
            <a:off x="0" y="115073"/>
            <a:ext cx="116655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/>
              <a:t>QUANTIDADE DE CONSELHOS </a:t>
            </a:r>
            <a:r>
              <a:rPr lang="pt-BR" sz="2500" b="1" u="sng" dirty="0"/>
              <a:t>ESTADUAIS</a:t>
            </a:r>
            <a:r>
              <a:rPr lang="pt-BR" sz="2500" b="1" dirty="0"/>
              <a:t> POR REGIÃO QUE </a:t>
            </a:r>
          </a:p>
          <a:p>
            <a:pPr algn="ctr"/>
            <a:r>
              <a:rPr lang="pt-BR" sz="2500" b="1" dirty="0"/>
              <a:t>RESPONDERAM AO CENSO SUAS</a:t>
            </a: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41BDDA30-966E-A5C5-AB4E-6FB813513945}"/>
              </a:ext>
            </a:extLst>
          </p:cNvPr>
          <p:cNvSpPr/>
          <p:nvPr/>
        </p:nvSpPr>
        <p:spPr>
          <a:xfrm>
            <a:off x="1196495" y="1729357"/>
            <a:ext cx="608631" cy="518544"/>
          </a:xfrm>
          <a:prstGeom prst="ellipse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50800" dir="5400000" algn="ctr" rotWithShape="0">
              <a:srgbClr val="000000"/>
            </a:outerShdw>
            <a:reflection stA="45000" endPos="650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26</a:t>
            </a:r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AE234E60-FE68-86BB-961E-514A865FF221}"/>
              </a:ext>
            </a:extLst>
          </p:cNvPr>
          <p:cNvSpPr/>
          <p:nvPr/>
        </p:nvSpPr>
        <p:spPr>
          <a:xfrm>
            <a:off x="2915230" y="4565201"/>
            <a:ext cx="608631" cy="518544"/>
          </a:xfrm>
          <a:prstGeom prst="ellipse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50800" dir="5400000" algn="ctr" rotWithShape="0">
              <a:srgbClr val="000000">
                <a:alpha val="79000"/>
              </a:srgbClr>
            </a:outerShdw>
            <a:reflection stA="45000" endPos="650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8BD1C2A0-9B92-ECA7-BAF9-55089922D87C}"/>
              </a:ext>
            </a:extLst>
          </p:cNvPr>
          <p:cNvSpPr/>
          <p:nvPr/>
        </p:nvSpPr>
        <p:spPr>
          <a:xfrm>
            <a:off x="4661945" y="2883765"/>
            <a:ext cx="608631" cy="518544"/>
          </a:xfrm>
          <a:prstGeom prst="ellipse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50800" dir="5400000" algn="ctr" rotWithShape="0">
              <a:srgbClr val="000000">
                <a:alpha val="79000"/>
              </a:srgbClr>
            </a:outerShdw>
            <a:reflection stA="45000" endPos="650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E636C6D7-2A44-C372-85E9-88F8C298D151}"/>
              </a:ext>
            </a:extLst>
          </p:cNvPr>
          <p:cNvSpPr/>
          <p:nvPr/>
        </p:nvSpPr>
        <p:spPr>
          <a:xfrm>
            <a:off x="6394670" y="3746648"/>
            <a:ext cx="608631" cy="518544"/>
          </a:xfrm>
          <a:prstGeom prst="ellipse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50800" dir="5400000" algn="ctr" rotWithShape="0">
              <a:srgbClr val="000000">
                <a:alpha val="79000"/>
              </a:srgbClr>
            </a:outerShdw>
            <a:reflection stA="45000" endPos="650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567B71F8-B987-488D-A8DB-FDE9D42B48A6}"/>
              </a:ext>
            </a:extLst>
          </p:cNvPr>
          <p:cNvSpPr/>
          <p:nvPr/>
        </p:nvSpPr>
        <p:spPr>
          <a:xfrm>
            <a:off x="8162232" y="4175813"/>
            <a:ext cx="608631" cy="518544"/>
          </a:xfrm>
          <a:prstGeom prst="ellipse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50800" dir="5400000" algn="ctr" rotWithShape="0">
              <a:srgbClr val="000000">
                <a:alpha val="79000"/>
              </a:srgbClr>
            </a:outerShdw>
            <a:reflection stA="45000" endPos="650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DF05895B-B739-7546-A812-8BD6F67E1D5B}"/>
              </a:ext>
            </a:extLst>
          </p:cNvPr>
          <p:cNvSpPr/>
          <p:nvPr/>
        </p:nvSpPr>
        <p:spPr>
          <a:xfrm>
            <a:off x="9932938" y="4565201"/>
            <a:ext cx="608631" cy="518544"/>
          </a:xfrm>
          <a:prstGeom prst="ellipse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50800" dir="5400000" algn="ctr" rotWithShape="0">
              <a:srgbClr val="000000">
                <a:alpha val="79000"/>
              </a:srgbClr>
            </a:outerShdw>
            <a:reflection stA="45000" endPos="65000" dir="5400000" sy="-100000" algn="bl" rotWithShape="0"/>
          </a:effectLst>
          <a:scene3d>
            <a:camera prst="obliqueTop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9B6F235-CCED-5EEA-1A4F-4E8FB527B85D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26532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  <p:bldP spid="7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8" grpId="0" animBg="1"/>
      <p:bldP spid="39" grpId="0"/>
      <p:bldP spid="40" grpId="0" animBg="1"/>
      <p:bldP spid="41" grpId="0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3F79DC-9B78-65BD-7DF5-390DDD3A65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E6AE1082-E8BF-B459-D978-4C17CF4C1E73}"/>
              </a:ext>
            </a:extLst>
          </p:cNvPr>
          <p:cNvSpPr>
            <a:spLocks/>
          </p:cNvSpPr>
          <p:nvPr/>
        </p:nvSpPr>
        <p:spPr>
          <a:xfrm>
            <a:off x="-88900" y="0"/>
            <a:ext cx="1180675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ubo 11">
            <a:extLst>
              <a:ext uri="{FF2B5EF4-FFF2-40B4-BE49-F238E27FC236}">
                <a16:creationId xmlns:a16="http://schemas.microsoft.com/office/drawing/2014/main" id="{1F38D5BF-2D04-C17A-0826-615DD29B0787}"/>
              </a:ext>
            </a:extLst>
          </p:cNvPr>
          <p:cNvSpPr>
            <a:spLocks/>
          </p:cNvSpPr>
          <p:nvPr/>
        </p:nvSpPr>
        <p:spPr>
          <a:xfrm>
            <a:off x="1160388" y="4879422"/>
            <a:ext cx="1035843" cy="909398"/>
          </a:xfrm>
          <a:prstGeom prst="cube">
            <a:avLst/>
          </a:prstGeom>
          <a:solidFill>
            <a:schemeClr val="tx1"/>
          </a:solidFill>
          <a:ln w="3175">
            <a:noFill/>
          </a:ln>
          <a:effectLst>
            <a:outerShdw blurRad="215900" dist="38100" sx="109000" sy="109000" algn="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3" name="Cubo 12">
            <a:extLst>
              <a:ext uri="{FF2B5EF4-FFF2-40B4-BE49-F238E27FC236}">
                <a16:creationId xmlns:a16="http://schemas.microsoft.com/office/drawing/2014/main" id="{5C29D393-549C-C119-A5B2-C22A4E2D3453}"/>
              </a:ext>
            </a:extLst>
          </p:cNvPr>
          <p:cNvSpPr>
            <a:spLocks/>
          </p:cNvSpPr>
          <p:nvPr/>
        </p:nvSpPr>
        <p:spPr>
          <a:xfrm>
            <a:off x="1175650" y="1310074"/>
            <a:ext cx="1020426" cy="4005263"/>
          </a:xfrm>
          <a:prstGeom prst="cube">
            <a:avLst/>
          </a:prstGeom>
          <a:gradFill>
            <a:gsLst>
              <a:gs pos="98431">
                <a:srgbClr val="001642"/>
              </a:gs>
              <a:gs pos="34000">
                <a:schemeClr val="accent1">
                  <a:lumMod val="50000"/>
                </a:schemeClr>
              </a:gs>
              <a:gs pos="78000">
                <a:srgbClr val="002060"/>
              </a:gs>
            </a:gsLst>
            <a:lin ang="5400000" scaled="1"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5.376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99FFC8B-B3CA-0F65-B1DD-989CF4B75157}"/>
              </a:ext>
            </a:extLst>
          </p:cNvPr>
          <p:cNvSpPr txBox="1"/>
          <p:nvPr/>
        </p:nvSpPr>
        <p:spPr>
          <a:xfrm>
            <a:off x="0" y="115073"/>
            <a:ext cx="1166552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/>
              <a:t>QUANTIDADE DE CONSELHOS </a:t>
            </a:r>
            <a:r>
              <a:rPr lang="pt-BR" sz="2300" b="1" u="sng" dirty="0"/>
              <a:t>MUNICIPAIS</a:t>
            </a:r>
            <a:r>
              <a:rPr lang="pt-BR" sz="2300" b="1" dirty="0"/>
              <a:t> POR REGIÃO </a:t>
            </a:r>
          </a:p>
          <a:p>
            <a:pPr algn="ctr"/>
            <a:r>
              <a:rPr lang="pt-BR" sz="2300" b="1" dirty="0"/>
              <a:t>QUE RESPONDERAM AO CENSO SUAS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57A1822-43F4-70ED-00A7-23CC9D857F8F}"/>
              </a:ext>
            </a:extLst>
          </p:cNvPr>
          <p:cNvSpPr txBox="1"/>
          <p:nvPr/>
        </p:nvSpPr>
        <p:spPr>
          <a:xfrm>
            <a:off x="11718383" y="1342288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sp>
        <p:nvSpPr>
          <p:cNvPr id="9" name="Cubo 8">
            <a:extLst>
              <a:ext uri="{FF2B5EF4-FFF2-40B4-BE49-F238E27FC236}">
                <a16:creationId xmlns:a16="http://schemas.microsoft.com/office/drawing/2014/main" id="{A79627F1-6FDF-4213-D379-A70F78AF507D}"/>
              </a:ext>
            </a:extLst>
          </p:cNvPr>
          <p:cNvSpPr>
            <a:spLocks/>
          </p:cNvSpPr>
          <p:nvPr/>
        </p:nvSpPr>
        <p:spPr>
          <a:xfrm>
            <a:off x="746227" y="5159182"/>
            <a:ext cx="1065368" cy="954108"/>
          </a:xfrm>
          <a:prstGeom prst="cube">
            <a:avLst/>
          </a:prstGeom>
          <a:solidFill>
            <a:schemeClr val="tx1"/>
          </a:solidFill>
          <a:ln>
            <a:noFill/>
          </a:ln>
          <a:effectLst>
            <a:outerShdw blurRad="215900" dist="38100" sx="109000" sy="109000" algn="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 b="1" dirty="0"/>
          </a:p>
          <a:p>
            <a:pPr algn="ctr"/>
            <a:r>
              <a:rPr lang="pt-BR" sz="1200" b="1" dirty="0"/>
              <a:t>Brasil</a:t>
            </a:r>
          </a:p>
        </p:txBody>
      </p:sp>
      <p:sp>
        <p:nvSpPr>
          <p:cNvPr id="10" name="Cubo 9">
            <a:extLst>
              <a:ext uri="{FF2B5EF4-FFF2-40B4-BE49-F238E27FC236}">
                <a16:creationId xmlns:a16="http://schemas.microsoft.com/office/drawing/2014/main" id="{4861FAFD-DA8E-10EE-79A8-D369949FA0D3}"/>
              </a:ext>
            </a:extLst>
          </p:cNvPr>
          <p:cNvSpPr>
            <a:spLocks/>
          </p:cNvSpPr>
          <p:nvPr/>
        </p:nvSpPr>
        <p:spPr>
          <a:xfrm>
            <a:off x="744300" y="2204110"/>
            <a:ext cx="1067295" cy="3393112"/>
          </a:xfrm>
          <a:prstGeom prst="cube">
            <a:avLst/>
          </a:prstGeom>
          <a:gradFill flip="none" rotWithShape="1">
            <a:gsLst>
              <a:gs pos="82000">
                <a:srgbClr val="AF0D1C"/>
              </a:gs>
              <a:gs pos="14000">
                <a:srgbClr val="F25867"/>
              </a:gs>
              <a:gs pos="51000">
                <a:srgbClr val="E11125"/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5.178</a:t>
            </a:r>
          </a:p>
          <a:p>
            <a:pPr algn="ctr"/>
            <a:endParaRPr lang="pt-BR" b="1" dirty="0"/>
          </a:p>
          <a:p>
            <a:pPr algn="ctr"/>
            <a:endParaRPr lang="pt-BR" sz="1100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17" name="Cubo 16">
            <a:extLst>
              <a:ext uri="{FF2B5EF4-FFF2-40B4-BE49-F238E27FC236}">
                <a16:creationId xmlns:a16="http://schemas.microsoft.com/office/drawing/2014/main" id="{5A924E2B-CCF5-A59F-64FF-421E7994A27A}"/>
              </a:ext>
            </a:extLst>
          </p:cNvPr>
          <p:cNvSpPr>
            <a:spLocks/>
          </p:cNvSpPr>
          <p:nvPr/>
        </p:nvSpPr>
        <p:spPr>
          <a:xfrm>
            <a:off x="2838311" y="4888234"/>
            <a:ext cx="1066661" cy="900584"/>
          </a:xfrm>
          <a:prstGeom prst="cube">
            <a:avLst/>
          </a:prstGeom>
          <a:solidFill>
            <a:schemeClr val="tx1"/>
          </a:solidFill>
          <a:ln w="9525">
            <a:noFill/>
          </a:ln>
          <a:effectLst>
            <a:outerShdw blurRad="215900" dist="38100" sx="109000" sy="109000" algn="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err="1">
                <a:solidFill>
                  <a:schemeClr val="tx1"/>
                </a:solidFill>
              </a:rPr>
              <a:t>Cen</a:t>
            </a:r>
            <a:endParaRPr lang="pt-BR" sz="1200" b="1" dirty="0"/>
          </a:p>
          <a:p>
            <a:pPr algn="ctr"/>
            <a:r>
              <a:rPr lang="pt-BR" sz="1200" b="1" dirty="0"/>
              <a:t>Centro-Oeste</a:t>
            </a:r>
          </a:p>
        </p:txBody>
      </p:sp>
      <p:sp>
        <p:nvSpPr>
          <p:cNvPr id="18" name="Cubo 17">
            <a:extLst>
              <a:ext uri="{FF2B5EF4-FFF2-40B4-BE49-F238E27FC236}">
                <a16:creationId xmlns:a16="http://schemas.microsoft.com/office/drawing/2014/main" id="{E2014BED-3EB7-3340-81C2-3E355330B318}"/>
              </a:ext>
            </a:extLst>
          </p:cNvPr>
          <p:cNvSpPr>
            <a:spLocks/>
          </p:cNvSpPr>
          <p:nvPr/>
        </p:nvSpPr>
        <p:spPr>
          <a:xfrm>
            <a:off x="2839807" y="3699822"/>
            <a:ext cx="1067441" cy="1514866"/>
          </a:xfrm>
          <a:prstGeom prst="cube">
            <a:avLst/>
          </a:prstGeom>
          <a:gradFill flip="none" rotWithShape="1">
            <a:gsLst>
              <a:gs pos="82000">
                <a:srgbClr val="AF0D1C"/>
              </a:gs>
              <a:gs pos="14000">
                <a:srgbClr val="F25867"/>
              </a:gs>
              <a:gs pos="51000">
                <a:srgbClr val="E11125"/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sz="4000" b="1" dirty="0"/>
          </a:p>
          <a:p>
            <a:pPr algn="ctr"/>
            <a:r>
              <a:rPr lang="pt-BR" b="1" dirty="0"/>
              <a:t>447</a:t>
            </a:r>
          </a:p>
          <a:p>
            <a:pPr algn="ctr"/>
            <a:endParaRPr lang="pt-BR" b="1" dirty="0"/>
          </a:p>
          <a:p>
            <a:pPr algn="ctr"/>
            <a:endParaRPr lang="pt-BR" sz="1200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19" name="Cubo 18">
            <a:extLst>
              <a:ext uri="{FF2B5EF4-FFF2-40B4-BE49-F238E27FC236}">
                <a16:creationId xmlns:a16="http://schemas.microsoft.com/office/drawing/2014/main" id="{F673C16F-6BCB-3742-5C61-6FCCD2A98E54}"/>
              </a:ext>
            </a:extLst>
          </p:cNvPr>
          <p:cNvSpPr>
            <a:spLocks/>
          </p:cNvSpPr>
          <p:nvPr/>
        </p:nvSpPr>
        <p:spPr>
          <a:xfrm>
            <a:off x="2473201" y="5205652"/>
            <a:ext cx="1061274" cy="909397"/>
          </a:xfrm>
          <a:prstGeom prst="cube">
            <a:avLst/>
          </a:prstGeom>
          <a:solidFill>
            <a:schemeClr val="tx1"/>
          </a:solidFill>
          <a:ln w="9525">
            <a:noFill/>
          </a:ln>
          <a:effectLst>
            <a:outerShdw blurRad="215900" dist="38100" sx="109000" sy="109000" algn="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 b="1" dirty="0"/>
          </a:p>
          <a:p>
            <a:pPr algn="ctr"/>
            <a:endParaRPr lang="pt-BR" sz="1200" b="1" dirty="0"/>
          </a:p>
          <a:p>
            <a:pPr algn="ctr"/>
            <a:endParaRPr lang="pt-BR" sz="1200" b="1" dirty="0"/>
          </a:p>
          <a:p>
            <a:pPr algn="ctr"/>
            <a:endParaRPr lang="pt-BR" sz="1200" b="1" dirty="0"/>
          </a:p>
          <a:p>
            <a:pPr algn="ctr"/>
            <a:endParaRPr lang="pt-BR" sz="1200" b="1" dirty="0"/>
          </a:p>
          <a:p>
            <a:pPr algn="ctr"/>
            <a:r>
              <a:rPr lang="pt-BR" sz="1200" b="1" dirty="0"/>
              <a:t>Centro-Oeste</a:t>
            </a:r>
          </a:p>
          <a:p>
            <a:pPr algn="ctr"/>
            <a:endParaRPr lang="pt-BR" sz="1200" b="1" dirty="0"/>
          </a:p>
          <a:p>
            <a:pPr algn="ctr"/>
            <a:endParaRPr lang="pt-BR" sz="1200" b="1" dirty="0"/>
          </a:p>
          <a:p>
            <a:pPr algn="ctr"/>
            <a:endParaRPr lang="pt-BR" sz="1200" b="1" dirty="0"/>
          </a:p>
          <a:p>
            <a:pPr algn="ctr"/>
            <a:endParaRPr lang="pt-BR" sz="1200" b="1" dirty="0"/>
          </a:p>
        </p:txBody>
      </p:sp>
      <p:sp>
        <p:nvSpPr>
          <p:cNvPr id="20" name="Cubo 19">
            <a:extLst>
              <a:ext uri="{FF2B5EF4-FFF2-40B4-BE49-F238E27FC236}">
                <a16:creationId xmlns:a16="http://schemas.microsoft.com/office/drawing/2014/main" id="{54E8915C-15C2-1E12-0FEC-6A70EFF18B7B}"/>
              </a:ext>
            </a:extLst>
          </p:cNvPr>
          <p:cNvSpPr>
            <a:spLocks/>
          </p:cNvSpPr>
          <p:nvPr/>
        </p:nvSpPr>
        <p:spPr>
          <a:xfrm>
            <a:off x="2474314" y="4363594"/>
            <a:ext cx="1067295" cy="1233627"/>
          </a:xfrm>
          <a:prstGeom prst="cube">
            <a:avLst/>
          </a:prstGeom>
          <a:gradFill>
            <a:gsLst>
              <a:gs pos="34000">
                <a:schemeClr val="accent1">
                  <a:lumMod val="50000"/>
                </a:schemeClr>
              </a:gs>
              <a:gs pos="78000">
                <a:srgbClr val="002060"/>
              </a:gs>
            </a:gsLst>
            <a:lin ang="5400000" scaled="1"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444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21" name="Cubo 20">
            <a:extLst>
              <a:ext uri="{FF2B5EF4-FFF2-40B4-BE49-F238E27FC236}">
                <a16:creationId xmlns:a16="http://schemas.microsoft.com/office/drawing/2014/main" id="{CB3C5C9C-D51A-D7E9-0221-904D54C8DED8}"/>
              </a:ext>
            </a:extLst>
          </p:cNvPr>
          <p:cNvSpPr>
            <a:spLocks/>
          </p:cNvSpPr>
          <p:nvPr/>
        </p:nvSpPr>
        <p:spPr>
          <a:xfrm>
            <a:off x="4631317" y="4834711"/>
            <a:ext cx="1035843" cy="961252"/>
          </a:xfrm>
          <a:prstGeom prst="cube">
            <a:avLst/>
          </a:prstGeom>
          <a:solidFill>
            <a:schemeClr val="tx1"/>
          </a:solidFill>
          <a:ln w="9525">
            <a:noFill/>
          </a:ln>
          <a:effectLst>
            <a:outerShdw blurRad="215900" dist="38100" sx="109000" sy="109000" algn="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solidFill>
                <a:schemeClr val="tx1"/>
              </a:solidFill>
            </a:endParaRPr>
          </a:p>
        </p:txBody>
      </p:sp>
      <p:sp>
        <p:nvSpPr>
          <p:cNvPr id="22" name="Cubo 21">
            <a:extLst>
              <a:ext uri="{FF2B5EF4-FFF2-40B4-BE49-F238E27FC236}">
                <a16:creationId xmlns:a16="http://schemas.microsoft.com/office/drawing/2014/main" id="{4F0B1F6D-4916-7300-F088-5913AEF3369A}"/>
              </a:ext>
            </a:extLst>
          </p:cNvPr>
          <p:cNvSpPr>
            <a:spLocks/>
          </p:cNvSpPr>
          <p:nvPr/>
        </p:nvSpPr>
        <p:spPr>
          <a:xfrm>
            <a:off x="4607388" y="2064544"/>
            <a:ext cx="1059770" cy="3268029"/>
          </a:xfrm>
          <a:prstGeom prst="cube">
            <a:avLst/>
          </a:prstGeom>
          <a:gradFill>
            <a:gsLst>
              <a:gs pos="34000">
                <a:schemeClr val="accent1">
                  <a:lumMod val="50000"/>
                </a:schemeClr>
              </a:gs>
              <a:gs pos="78000">
                <a:srgbClr val="002060"/>
              </a:gs>
            </a:gsLst>
            <a:lin ang="5400000" scaled="1"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1.774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23" name="Cubo 22">
            <a:extLst>
              <a:ext uri="{FF2B5EF4-FFF2-40B4-BE49-F238E27FC236}">
                <a16:creationId xmlns:a16="http://schemas.microsoft.com/office/drawing/2014/main" id="{3484D594-E866-B41B-CEFD-89E033FDBDA4}"/>
              </a:ext>
            </a:extLst>
          </p:cNvPr>
          <p:cNvSpPr>
            <a:spLocks/>
          </p:cNvSpPr>
          <p:nvPr/>
        </p:nvSpPr>
        <p:spPr>
          <a:xfrm>
            <a:off x="4232371" y="5170467"/>
            <a:ext cx="1061274" cy="961251"/>
          </a:xfrm>
          <a:prstGeom prst="cube">
            <a:avLst/>
          </a:prstGeom>
          <a:solidFill>
            <a:schemeClr val="tx1"/>
          </a:solidFill>
          <a:ln w="9525">
            <a:noFill/>
          </a:ln>
          <a:effectLst>
            <a:outerShdw blurRad="215900" dist="38100" sx="109000" sy="109000" algn="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b="1" dirty="0"/>
          </a:p>
          <a:p>
            <a:pPr algn="ctr"/>
            <a:endParaRPr lang="pt-BR" sz="1400" b="1" dirty="0"/>
          </a:p>
          <a:p>
            <a:pPr algn="ctr"/>
            <a:endParaRPr lang="pt-BR" sz="1400" b="1" dirty="0"/>
          </a:p>
          <a:p>
            <a:pPr algn="ctr"/>
            <a:r>
              <a:rPr lang="pt-BR" sz="1200" b="1" dirty="0"/>
              <a:t>Nordeste</a:t>
            </a:r>
            <a:endParaRPr lang="pt-BR" sz="1400" b="1" dirty="0"/>
          </a:p>
          <a:p>
            <a:pPr algn="ctr"/>
            <a:endParaRPr lang="pt-BR" sz="1400" b="1" dirty="0"/>
          </a:p>
          <a:p>
            <a:pPr algn="ctr"/>
            <a:endParaRPr lang="pt-BR" sz="800" b="1" dirty="0"/>
          </a:p>
          <a:p>
            <a:pPr algn="ctr"/>
            <a:endParaRPr lang="pt-BR" sz="800" b="1" dirty="0"/>
          </a:p>
        </p:txBody>
      </p:sp>
      <p:sp>
        <p:nvSpPr>
          <p:cNvPr id="24" name="Cubo 23">
            <a:extLst>
              <a:ext uri="{FF2B5EF4-FFF2-40B4-BE49-F238E27FC236}">
                <a16:creationId xmlns:a16="http://schemas.microsoft.com/office/drawing/2014/main" id="{BE1802C4-8841-EBBF-DEBC-7A50AF1CB646}"/>
              </a:ext>
            </a:extLst>
          </p:cNvPr>
          <p:cNvSpPr>
            <a:spLocks/>
          </p:cNvSpPr>
          <p:nvPr/>
        </p:nvSpPr>
        <p:spPr>
          <a:xfrm>
            <a:off x="4229516" y="2977594"/>
            <a:ext cx="1067295" cy="2626771"/>
          </a:xfrm>
          <a:prstGeom prst="cube">
            <a:avLst/>
          </a:prstGeom>
          <a:gradFill flip="none" rotWithShape="1">
            <a:gsLst>
              <a:gs pos="82000">
                <a:srgbClr val="AF0D1C"/>
              </a:gs>
              <a:gs pos="14000">
                <a:srgbClr val="F25867"/>
              </a:gs>
              <a:gs pos="51000">
                <a:srgbClr val="E11125"/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1.652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25" name="Cubo 24">
            <a:extLst>
              <a:ext uri="{FF2B5EF4-FFF2-40B4-BE49-F238E27FC236}">
                <a16:creationId xmlns:a16="http://schemas.microsoft.com/office/drawing/2014/main" id="{6BDB67FB-5901-359A-83B4-5C1CDA7E964C}"/>
              </a:ext>
            </a:extLst>
          </p:cNvPr>
          <p:cNvSpPr>
            <a:spLocks/>
          </p:cNvSpPr>
          <p:nvPr/>
        </p:nvSpPr>
        <p:spPr>
          <a:xfrm>
            <a:off x="6349882" y="4897760"/>
            <a:ext cx="1035843" cy="843433"/>
          </a:xfrm>
          <a:prstGeom prst="cube">
            <a:avLst/>
          </a:prstGeom>
          <a:solidFill>
            <a:schemeClr val="tx1"/>
          </a:solidFill>
          <a:ln w="9525">
            <a:noFill/>
          </a:ln>
          <a:effectLst>
            <a:outerShdw blurRad="215900" dist="38100" sx="109000" sy="109000" algn="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solidFill>
                <a:schemeClr val="tx1"/>
              </a:solidFill>
            </a:endParaRPr>
          </a:p>
        </p:txBody>
      </p:sp>
      <p:sp>
        <p:nvSpPr>
          <p:cNvPr id="26" name="Cubo 25">
            <a:extLst>
              <a:ext uri="{FF2B5EF4-FFF2-40B4-BE49-F238E27FC236}">
                <a16:creationId xmlns:a16="http://schemas.microsoft.com/office/drawing/2014/main" id="{50DEC31A-F08E-DA3B-5D44-ABA27C559573}"/>
              </a:ext>
            </a:extLst>
          </p:cNvPr>
          <p:cNvSpPr>
            <a:spLocks/>
          </p:cNvSpPr>
          <p:nvPr/>
        </p:nvSpPr>
        <p:spPr>
          <a:xfrm>
            <a:off x="6327542" y="3771348"/>
            <a:ext cx="1059770" cy="1506455"/>
          </a:xfrm>
          <a:prstGeom prst="cube">
            <a:avLst/>
          </a:prstGeom>
          <a:gradFill>
            <a:gsLst>
              <a:gs pos="34000">
                <a:schemeClr val="accent1">
                  <a:lumMod val="50000"/>
                </a:schemeClr>
              </a:gs>
              <a:gs pos="78000">
                <a:srgbClr val="002060"/>
              </a:gs>
            </a:gsLst>
            <a:lin ang="5400000" scaled="1"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446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27" name="Cubo 26">
            <a:extLst>
              <a:ext uri="{FF2B5EF4-FFF2-40B4-BE49-F238E27FC236}">
                <a16:creationId xmlns:a16="http://schemas.microsoft.com/office/drawing/2014/main" id="{67A1B30B-B003-B159-7411-0759A75CDDB0}"/>
              </a:ext>
            </a:extLst>
          </p:cNvPr>
          <p:cNvSpPr>
            <a:spLocks/>
          </p:cNvSpPr>
          <p:nvPr/>
        </p:nvSpPr>
        <p:spPr>
          <a:xfrm>
            <a:off x="5957279" y="5215178"/>
            <a:ext cx="1061274" cy="916540"/>
          </a:xfrm>
          <a:prstGeom prst="cube">
            <a:avLst/>
          </a:prstGeom>
          <a:solidFill>
            <a:schemeClr val="tx1"/>
          </a:solidFill>
          <a:ln w="9525">
            <a:noFill/>
          </a:ln>
          <a:effectLst>
            <a:outerShdw blurRad="215900" dist="38100" sx="109000" sy="109000" algn="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r>
              <a:rPr lang="pt-BR" sz="1200" b="1" dirty="0"/>
              <a:t>Norte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sz="1200" b="1" dirty="0"/>
          </a:p>
        </p:txBody>
      </p:sp>
      <p:sp>
        <p:nvSpPr>
          <p:cNvPr id="28" name="Cubo 27">
            <a:extLst>
              <a:ext uri="{FF2B5EF4-FFF2-40B4-BE49-F238E27FC236}">
                <a16:creationId xmlns:a16="http://schemas.microsoft.com/office/drawing/2014/main" id="{5C312B7A-2AE5-E3FD-952F-85C584673A67}"/>
              </a:ext>
            </a:extLst>
          </p:cNvPr>
          <p:cNvSpPr>
            <a:spLocks/>
          </p:cNvSpPr>
          <p:nvPr/>
        </p:nvSpPr>
        <p:spPr>
          <a:xfrm>
            <a:off x="5956020" y="4593785"/>
            <a:ext cx="1067295" cy="955810"/>
          </a:xfrm>
          <a:prstGeom prst="cube">
            <a:avLst/>
          </a:prstGeom>
          <a:gradFill flip="none" rotWithShape="1">
            <a:gsLst>
              <a:gs pos="82000">
                <a:srgbClr val="AF0D1C"/>
              </a:gs>
              <a:gs pos="14000">
                <a:srgbClr val="F25867"/>
              </a:gs>
              <a:gs pos="51000">
                <a:srgbClr val="E11125"/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sz="1000" b="1" dirty="0"/>
          </a:p>
          <a:p>
            <a:pPr algn="ctr"/>
            <a:endParaRPr lang="pt-BR" sz="100" b="1" dirty="0"/>
          </a:p>
          <a:p>
            <a:pPr algn="ctr"/>
            <a:r>
              <a:rPr lang="pt-BR" b="1" dirty="0"/>
              <a:t>429</a:t>
            </a:r>
          </a:p>
          <a:p>
            <a:pPr algn="ctr"/>
            <a:endParaRPr lang="pt-BR" sz="1200" b="1" dirty="0"/>
          </a:p>
          <a:p>
            <a:pPr algn="ctr"/>
            <a:endParaRPr lang="pt-BR" b="1" dirty="0"/>
          </a:p>
          <a:p>
            <a:pPr algn="ctr"/>
            <a:endParaRPr lang="pt-BR" sz="1200" b="1" dirty="0"/>
          </a:p>
          <a:p>
            <a:pPr algn="ctr"/>
            <a:endParaRPr lang="pt-BR" sz="1400" b="1" dirty="0"/>
          </a:p>
        </p:txBody>
      </p:sp>
      <p:sp>
        <p:nvSpPr>
          <p:cNvPr id="29" name="Cubo 28">
            <a:extLst>
              <a:ext uri="{FF2B5EF4-FFF2-40B4-BE49-F238E27FC236}">
                <a16:creationId xmlns:a16="http://schemas.microsoft.com/office/drawing/2014/main" id="{8C3F9F28-5EC4-FC9C-B2E4-0D73A2E90937}"/>
              </a:ext>
            </a:extLst>
          </p:cNvPr>
          <p:cNvSpPr>
            <a:spLocks/>
          </p:cNvSpPr>
          <p:nvPr/>
        </p:nvSpPr>
        <p:spPr>
          <a:xfrm>
            <a:off x="8081119" y="4824653"/>
            <a:ext cx="1060430" cy="916540"/>
          </a:xfrm>
          <a:prstGeom prst="cube">
            <a:avLst/>
          </a:prstGeom>
          <a:solidFill>
            <a:schemeClr val="tx1"/>
          </a:solidFill>
          <a:ln w="9525">
            <a:noFill/>
          </a:ln>
          <a:effectLst>
            <a:outerShdw blurRad="215900" dist="38100" sx="109000" sy="109000" algn="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 b="1" dirty="0">
              <a:solidFill>
                <a:schemeClr val="tx1"/>
              </a:solidFill>
            </a:endParaRPr>
          </a:p>
          <a:p>
            <a:pPr algn="ctr"/>
            <a:r>
              <a:rPr lang="pt-BR" sz="1200" b="1" dirty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pt-BR" sz="1200" b="1" dirty="0"/>
              <a:t>Sudeste</a:t>
            </a:r>
          </a:p>
          <a:p>
            <a:pPr algn="ctr"/>
            <a:r>
              <a:rPr lang="pt-BR" sz="1200" b="1" dirty="0">
                <a:solidFill>
                  <a:schemeClr val="tx1"/>
                </a:solidFill>
              </a:rPr>
              <a:t>te</a:t>
            </a:r>
          </a:p>
        </p:txBody>
      </p:sp>
      <p:sp>
        <p:nvSpPr>
          <p:cNvPr id="30" name="Cubo 29">
            <a:extLst>
              <a:ext uri="{FF2B5EF4-FFF2-40B4-BE49-F238E27FC236}">
                <a16:creationId xmlns:a16="http://schemas.microsoft.com/office/drawing/2014/main" id="{88071B89-AB2D-C0AC-9107-F3B706C4B368}"/>
              </a:ext>
            </a:extLst>
          </p:cNvPr>
          <p:cNvSpPr>
            <a:spLocks/>
          </p:cNvSpPr>
          <p:nvPr/>
        </p:nvSpPr>
        <p:spPr>
          <a:xfrm>
            <a:off x="8081646" y="2141220"/>
            <a:ext cx="1059770" cy="3193734"/>
          </a:xfrm>
          <a:prstGeom prst="cube">
            <a:avLst/>
          </a:prstGeom>
          <a:gradFill>
            <a:gsLst>
              <a:gs pos="34000">
                <a:schemeClr val="accent1">
                  <a:lumMod val="50000"/>
                </a:schemeClr>
              </a:gs>
              <a:gs pos="78000">
                <a:srgbClr val="002060"/>
              </a:gs>
            </a:gsLst>
            <a:lin ang="5400000" scaled="1"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1.590</a:t>
            </a:r>
          </a:p>
          <a:p>
            <a:pPr algn="ctr"/>
            <a:endParaRPr lang="pt-BR" sz="2400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31" name="Cubo 30">
            <a:extLst>
              <a:ext uri="{FF2B5EF4-FFF2-40B4-BE49-F238E27FC236}">
                <a16:creationId xmlns:a16="http://schemas.microsoft.com/office/drawing/2014/main" id="{40426111-F5C1-F476-0547-39D9526F12D9}"/>
              </a:ext>
            </a:extLst>
          </p:cNvPr>
          <p:cNvSpPr>
            <a:spLocks/>
          </p:cNvSpPr>
          <p:nvPr/>
        </p:nvSpPr>
        <p:spPr>
          <a:xfrm>
            <a:off x="7724238" y="5196750"/>
            <a:ext cx="1061274" cy="916540"/>
          </a:xfrm>
          <a:prstGeom prst="cube">
            <a:avLst/>
          </a:prstGeom>
          <a:solidFill>
            <a:schemeClr val="tx1"/>
          </a:solidFill>
          <a:ln w="9525">
            <a:noFill/>
          </a:ln>
          <a:effectLst>
            <a:outerShdw blurRad="215900" dist="38100" sx="109000" sy="109000" algn="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r>
              <a:rPr lang="pt-BR" sz="1200" b="1" dirty="0"/>
              <a:t>Sudeste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32" name="Cubo 31">
            <a:extLst>
              <a:ext uri="{FF2B5EF4-FFF2-40B4-BE49-F238E27FC236}">
                <a16:creationId xmlns:a16="http://schemas.microsoft.com/office/drawing/2014/main" id="{F058C4D9-FA72-1182-EB89-F2562D5A9003}"/>
              </a:ext>
            </a:extLst>
          </p:cNvPr>
          <p:cNvSpPr>
            <a:spLocks/>
          </p:cNvSpPr>
          <p:nvPr/>
        </p:nvSpPr>
        <p:spPr>
          <a:xfrm>
            <a:off x="7721382" y="2827580"/>
            <a:ext cx="1067295" cy="2777821"/>
          </a:xfrm>
          <a:prstGeom prst="cube">
            <a:avLst/>
          </a:prstGeom>
          <a:gradFill flip="none" rotWithShape="1">
            <a:gsLst>
              <a:gs pos="82000">
                <a:srgbClr val="AF0D1C"/>
              </a:gs>
              <a:gs pos="14000">
                <a:srgbClr val="F25867"/>
              </a:gs>
              <a:gs pos="51000">
                <a:srgbClr val="E11125"/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1.524</a:t>
            </a:r>
          </a:p>
          <a:p>
            <a:pPr algn="ctr"/>
            <a:endParaRPr lang="pt-BR" sz="3200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33" name="Cubo 32">
            <a:extLst>
              <a:ext uri="{FF2B5EF4-FFF2-40B4-BE49-F238E27FC236}">
                <a16:creationId xmlns:a16="http://schemas.microsoft.com/office/drawing/2014/main" id="{E1BEB394-ED13-F241-B380-418F2700E80C}"/>
              </a:ext>
            </a:extLst>
          </p:cNvPr>
          <p:cNvSpPr/>
          <p:nvPr/>
        </p:nvSpPr>
        <p:spPr>
          <a:xfrm>
            <a:off x="9809910" y="4790202"/>
            <a:ext cx="1059924" cy="950991"/>
          </a:xfrm>
          <a:prstGeom prst="cube">
            <a:avLst/>
          </a:prstGeom>
          <a:solidFill>
            <a:schemeClr val="tx1"/>
          </a:solidFill>
          <a:ln w="9525">
            <a:noFill/>
          </a:ln>
          <a:effectLst>
            <a:outerShdw blurRad="215900" dist="38100" sx="109000" sy="109000" algn="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 b="1" dirty="0"/>
          </a:p>
          <a:p>
            <a:pPr algn="ctr"/>
            <a:endParaRPr lang="pt-BR" sz="500" b="1" dirty="0"/>
          </a:p>
          <a:p>
            <a:pPr algn="ctr"/>
            <a:r>
              <a:rPr lang="pt-BR" sz="1200" b="1" dirty="0"/>
              <a:t>Sul</a:t>
            </a:r>
          </a:p>
        </p:txBody>
      </p:sp>
      <p:sp>
        <p:nvSpPr>
          <p:cNvPr id="34" name="Cubo 33">
            <a:extLst>
              <a:ext uri="{FF2B5EF4-FFF2-40B4-BE49-F238E27FC236}">
                <a16:creationId xmlns:a16="http://schemas.microsoft.com/office/drawing/2014/main" id="{C2A27447-3F91-3E8C-3E50-E89674BDE410}"/>
              </a:ext>
            </a:extLst>
          </p:cNvPr>
          <p:cNvSpPr/>
          <p:nvPr/>
        </p:nvSpPr>
        <p:spPr>
          <a:xfrm>
            <a:off x="9810437" y="3032760"/>
            <a:ext cx="1059770" cy="2292669"/>
          </a:xfrm>
          <a:prstGeom prst="cube">
            <a:avLst/>
          </a:prstGeom>
          <a:gradFill>
            <a:gsLst>
              <a:gs pos="34000">
                <a:schemeClr val="accent1">
                  <a:lumMod val="50000"/>
                </a:schemeClr>
              </a:gs>
              <a:gs pos="78000">
                <a:srgbClr val="002060"/>
              </a:gs>
            </a:gsLst>
            <a:lin ang="5400000" scaled="1"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1.122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35" name="Cubo 34">
            <a:extLst>
              <a:ext uri="{FF2B5EF4-FFF2-40B4-BE49-F238E27FC236}">
                <a16:creationId xmlns:a16="http://schemas.microsoft.com/office/drawing/2014/main" id="{5F22D1C2-06FE-3D1D-FC0C-0AC67128DF3F}"/>
              </a:ext>
            </a:extLst>
          </p:cNvPr>
          <p:cNvSpPr/>
          <p:nvPr/>
        </p:nvSpPr>
        <p:spPr>
          <a:xfrm>
            <a:off x="9439949" y="5177611"/>
            <a:ext cx="1061274" cy="954107"/>
          </a:xfrm>
          <a:prstGeom prst="cube">
            <a:avLst/>
          </a:prstGeom>
          <a:solidFill>
            <a:schemeClr val="tx1"/>
          </a:solidFill>
          <a:ln w="9525">
            <a:noFill/>
          </a:ln>
          <a:effectLst>
            <a:outerShdw blurRad="215900" dist="38100" sx="109000" sy="109000" algn="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r>
              <a:rPr lang="pt-BR" sz="1200" b="1" dirty="0"/>
              <a:t>Sul</a:t>
            </a:r>
          </a:p>
          <a:p>
            <a:pPr algn="ctr"/>
            <a:endParaRPr lang="pt-BR" sz="500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sz="1000" b="1" dirty="0"/>
          </a:p>
          <a:p>
            <a:pPr algn="ctr"/>
            <a:endParaRPr lang="pt-BR" sz="1000" b="1" dirty="0"/>
          </a:p>
        </p:txBody>
      </p:sp>
      <p:sp>
        <p:nvSpPr>
          <p:cNvPr id="36" name="Cubo 35">
            <a:extLst>
              <a:ext uri="{FF2B5EF4-FFF2-40B4-BE49-F238E27FC236}">
                <a16:creationId xmlns:a16="http://schemas.microsoft.com/office/drawing/2014/main" id="{67FB2AEF-4380-5E58-D178-08F533E4613D}"/>
              </a:ext>
            </a:extLst>
          </p:cNvPr>
          <p:cNvSpPr/>
          <p:nvPr/>
        </p:nvSpPr>
        <p:spPr>
          <a:xfrm>
            <a:off x="9440269" y="3655219"/>
            <a:ext cx="1067295" cy="1949146"/>
          </a:xfrm>
          <a:prstGeom prst="cube">
            <a:avLst/>
          </a:prstGeom>
          <a:gradFill flip="none" rotWithShape="1">
            <a:gsLst>
              <a:gs pos="82000">
                <a:srgbClr val="AF0D1C"/>
              </a:gs>
              <a:gs pos="14000">
                <a:srgbClr val="F25867"/>
              </a:gs>
              <a:gs pos="51000">
                <a:srgbClr val="E11125"/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1.126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A1787086-54F0-D74E-C287-64B56AAD5BE0}"/>
              </a:ext>
            </a:extLst>
          </p:cNvPr>
          <p:cNvSpPr>
            <a:spLocks/>
          </p:cNvSpPr>
          <p:nvPr/>
        </p:nvSpPr>
        <p:spPr>
          <a:xfrm>
            <a:off x="5171582" y="6460135"/>
            <a:ext cx="180000" cy="180000"/>
          </a:xfrm>
          <a:prstGeom prst="rect">
            <a:avLst/>
          </a:prstGeom>
          <a:gradFill flip="none" rotWithShape="1">
            <a:gsLst>
              <a:gs pos="82000">
                <a:srgbClr val="AF0D1C"/>
              </a:gs>
              <a:gs pos="14000">
                <a:srgbClr val="F25867"/>
              </a:gs>
              <a:gs pos="51000">
                <a:srgbClr val="E11125"/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7A503967-E02E-98FC-1685-3111A74FEDF3}"/>
              </a:ext>
            </a:extLst>
          </p:cNvPr>
          <p:cNvSpPr>
            <a:spLocks/>
          </p:cNvSpPr>
          <p:nvPr/>
        </p:nvSpPr>
        <p:spPr>
          <a:xfrm>
            <a:off x="5244329" y="6460135"/>
            <a:ext cx="653906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2012</a:t>
            </a:r>
          </a:p>
        </p:txBody>
      </p:sp>
      <p:sp>
        <p:nvSpPr>
          <p:cNvPr id="76" name="Retângulo 75">
            <a:extLst>
              <a:ext uri="{FF2B5EF4-FFF2-40B4-BE49-F238E27FC236}">
                <a16:creationId xmlns:a16="http://schemas.microsoft.com/office/drawing/2014/main" id="{7F9A1DC9-06F2-707F-908C-F50F74381514}"/>
              </a:ext>
            </a:extLst>
          </p:cNvPr>
          <p:cNvSpPr>
            <a:spLocks/>
          </p:cNvSpPr>
          <p:nvPr/>
        </p:nvSpPr>
        <p:spPr>
          <a:xfrm>
            <a:off x="6261409" y="6449135"/>
            <a:ext cx="180000" cy="180000"/>
          </a:xfrm>
          <a:prstGeom prst="rect">
            <a:avLst/>
          </a:prstGeom>
          <a:gradFill>
            <a:gsLst>
              <a:gs pos="34000">
                <a:schemeClr val="accent1">
                  <a:lumMod val="50000"/>
                </a:schemeClr>
              </a:gs>
              <a:gs pos="78000">
                <a:srgbClr val="002060"/>
              </a:gs>
            </a:gsLst>
            <a:lin ang="5400000" scaled="1"/>
          </a:gra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sp>
        <p:nvSpPr>
          <p:cNvPr id="77" name="Retângulo 76">
            <a:extLst>
              <a:ext uri="{FF2B5EF4-FFF2-40B4-BE49-F238E27FC236}">
                <a16:creationId xmlns:a16="http://schemas.microsoft.com/office/drawing/2014/main" id="{EC0023BE-222F-094C-6234-0CB751FAE866}"/>
              </a:ext>
            </a:extLst>
          </p:cNvPr>
          <p:cNvSpPr>
            <a:spLocks/>
          </p:cNvSpPr>
          <p:nvPr/>
        </p:nvSpPr>
        <p:spPr>
          <a:xfrm>
            <a:off x="6327542" y="6439117"/>
            <a:ext cx="653906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2022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1A26EDF-3C3B-F879-40FB-74CF8D778E52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C8AEDD0-6D65-F534-DA43-8DF2503FC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3659" y="604281"/>
            <a:ext cx="3271867" cy="130239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31B310F2-3BEA-FF59-1E70-B64A25F3343B}"/>
              </a:ext>
            </a:extLst>
          </p:cNvPr>
          <p:cNvSpPr txBox="1"/>
          <p:nvPr/>
        </p:nvSpPr>
        <p:spPr>
          <a:xfrm>
            <a:off x="8514826" y="713064"/>
            <a:ext cx="2994869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2012: 392</a:t>
            </a:r>
          </a:p>
          <a:p>
            <a:r>
              <a:rPr lang="pt-BR" sz="1600" dirty="0"/>
              <a:t>2022: 196 </a:t>
            </a:r>
          </a:p>
          <a:p>
            <a:r>
              <a:rPr lang="pt-BR" sz="1600" dirty="0"/>
              <a:t>CMAS NÃO responderam ao formulário</a:t>
            </a:r>
          </a:p>
        </p:txBody>
      </p:sp>
    </p:spTree>
    <p:extLst>
      <p:ext uri="{BB962C8B-B14F-4D97-AF65-F5344CB8AC3E}">
        <p14:creationId xmlns:p14="http://schemas.microsoft.com/office/powerpoint/2010/main" val="129897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9" grpId="0" animBg="1"/>
      <p:bldP spid="10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73" grpId="0" animBg="1"/>
      <p:bldP spid="75" grpId="0"/>
      <p:bldP spid="76" grpId="0" animBg="1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BD39A9-9252-0746-E341-3BE3DF366F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11CD9F20-64A8-F373-8A9E-307821196E9D}"/>
              </a:ext>
            </a:extLst>
          </p:cNvPr>
          <p:cNvSpPr txBox="1"/>
          <p:nvPr/>
        </p:nvSpPr>
        <p:spPr>
          <a:xfrm>
            <a:off x="2239271" y="157880"/>
            <a:ext cx="771345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PERCENTUAL DE CONSELHOS </a:t>
            </a:r>
            <a:r>
              <a:rPr lang="pt-BR" sz="2500" b="1" u="sng" dirty="0"/>
              <a:t>ESTADUAIS</a:t>
            </a:r>
            <a:r>
              <a:rPr lang="pt-BR" sz="2500" b="1" dirty="0"/>
              <a:t> QUE POSSUEM </a:t>
            </a:r>
          </a:p>
          <a:p>
            <a:pPr algn="ctr"/>
            <a:r>
              <a:rPr lang="pt-BR" sz="2500" b="1" dirty="0"/>
              <a:t>LOCAL/SEDE ESPECÍFICO PARA FUNCIONAMENTO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F8C2D6A-C725-07E5-90AF-884CC4D2E365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1557487-29F7-461E-E63E-7B33A7BAF676}"/>
              </a:ext>
            </a:extLst>
          </p:cNvPr>
          <p:cNvGraphicFramePr/>
          <p:nvPr/>
        </p:nvGraphicFramePr>
        <p:xfrm>
          <a:off x="581114" y="1215322"/>
          <a:ext cx="1080188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2BDCD8C3-E4F0-7D6B-503E-FBE25174BB67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279505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A67BEB-307C-91C3-3C3E-D7852077C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F8E988EE-CBAF-3589-900D-4DA056C2A336}"/>
              </a:ext>
            </a:extLst>
          </p:cNvPr>
          <p:cNvSpPr txBox="1"/>
          <p:nvPr/>
        </p:nvSpPr>
        <p:spPr>
          <a:xfrm>
            <a:off x="2161171" y="157880"/>
            <a:ext cx="786965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PERCENTUAL DE CONSELHOS </a:t>
            </a:r>
            <a:r>
              <a:rPr lang="pt-BR" sz="2500" b="1" u="sng" dirty="0"/>
              <a:t>MUNICIPAIS</a:t>
            </a:r>
            <a:r>
              <a:rPr lang="pt-BR" sz="2500" b="1" dirty="0"/>
              <a:t> QUE POSSUEM </a:t>
            </a:r>
          </a:p>
          <a:p>
            <a:pPr algn="ctr"/>
            <a:r>
              <a:rPr lang="pt-BR" sz="2500" b="1" dirty="0"/>
              <a:t>LOCAL/SEDE ESPECÍFICO PARA FUNCIONAMENTO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83FAAF2-8E53-CEDA-8140-2AC4400D50EC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3F9B70C-AA9F-780D-E5ED-090C1E8EF9C2}"/>
              </a:ext>
            </a:extLst>
          </p:cNvPr>
          <p:cNvGraphicFramePr/>
          <p:nvPr/>
        </p:nvGraphicFramePr>
        <p:xfrm>
          <a:off x="581114" y="1215322"/>
          <a:ext cx="1080188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F70BAA9B-E7B6-FEA1-7AEF-D7CE02517042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154682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9BDB8E-D63A-58EC-1795-3F423ACF5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6FE1C6E2-87E6-8989-3353-AE4BDA0E058E}"/>
              </a:ext>
            </a:extLst>
          </p:cNvPr>
          <p:cNvSpPr txBox="1"/>
          <p:nvPr/>
        </p:nvSpPr>
        <p:spPr>
          <a:xfrm>
            <a:off x="1489065" y="157880"/>
            <a:ext cx="92138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PERCENTUAL DE CONSELHOS </a:t>
            </a:r>
            <a:r>
              <a:rPr lang="pt-BR" sz="2500" b="1" u="sng" dirty="0"/>
              <a:t>ESTADUAIS</a:t>
            </a:r>
            <a:r>
              <a:rPr lang="pt-BR" sz="2500" b="1" dirty="0"/>
              <a:t> QUE POSSUEM </a:t>
            </a:r>
          </a:p>
          <a:p>
            <a:pPr algn="ctr"/>
            <a:r>
              <a:rPr lang="pt-BR" sz="2500" b="1" dirty="0"/>
              <a:t>SECRETÁRIOS(AS) EXECUTIVOS(AS) EXCLUSIVAMENTE NO CONSELHO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7FC1053-3716-DB85-E117-2AEF7B7267F2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43B41BC-AF26-08E0-7EC7-DB7FB7B30F7A}"/>
              </a:ext>
            </a:extLst>
          </p:cNvPr>
          <p:cNvGraphicFramePr/>
          <p:nvPr/>
        </p:nvGraphicFramePr>
        <p:xfrm>
          <a:off x="581114" y="1215322"/>
          <a:ext cx="1080188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109ED589-2116-B5F6-9A73-E6DECFA98BF4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291210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BBD91E-2004-D7DB-3C30-19199BDB9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04E06444-3194-5DAF-0237-ECAA89D3B8C3}"/>
              </a:ext>
            </a:extLst>
          </p:cNvPr>
          <p:cNvSpPr txBox="1"/>
          <p:nvPr/>
        </p:nvSpPr>
        <p:spPr>
          <a:xfrm>
            <a:off x="1489073" y="157880"/>
            <a:ext cx="92138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PERCENTUAL DE CONSELHOS </a:t>
            </a:r>
            <a:r>
              <a:rPr lang="pt-BR" sz="2500" b="1" u="sng" dirty="0"/>
              <a:t>MUNICIPAIS</a:t>
            </a:r>
            <a:r>
              <a:rPr lang="pt-BR" sz="2500" b="1" dirty="0"/>
              <a:t> QUE POSSUEM </a:t>
            </a:r>
          </a:p>
          <a:p>
            <a:pPr algn="ctr"/>
            <a:r>
              <a:rPr lang="pt-BR" sz="2500" b="1" dirty="0"/>
              <a:t>SECRETÁRIOS(AS) EXECUTIVOS(AS) EXCLUSIVAMENTE NO CONSELHO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9893A31-46DE-C370-EBB1-40CD3B53AEE1}"/>
              </a:ext>
            </a:extLst>
          </p:cNvPr>
          <p:cNvSpPr txBox="1"/>
          <p:nvPr/>
        </p:nvSpPr>
        <p:spPr>
          <a:xfrm>
            <a:off x="11746227" y="1370230"/>
            <a:ext cx="403828" cy="387289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REUNIÃO TRIMETRAL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4F2EE600-559E-28ED-8949-D88429D57442}"/>
              </a:ext>
            </a:extLst>
          </p:cNvPr>
          <p:cNvGraphicFramePr/>
          <p:nvPr/>
        </p:nvGraphicFramePr>
        <p:xfrm>
          <a:off x="581114" y="1215322"/>
          <a:ext cx="1080188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FBAD4641-0394-A0AB-DDDF-37A4129EBA5D}"/>
              </a:ext>
            </a:extLst>
          </p:cNvPr>
          <p:cNvSpPr txBox="1"/>
          <p:nvPr/>
        </p:nvSpPr>
        <p:spPr>
          <a:xfrm>
            <a:off x="362316" y="6444573"/>
            <a:ext cx="2106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Censo SUAS/SNAS/MDS</a:t>
            </a:r>
          </a:p>
        </p:txBody>
      </p:sp>
    </p:spTree>
    <p:extLst>
      <p:ext uri="{BB962C8B-B14F-4D97-AF65-F5344CB8AC3E}">
        <p14:creationId xmlns:p14="http://schemas.microsoft.com/office/powerpoint/2010/main" val="333842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AB70A264AD9404DA236CC3D9465CCAA" ma:contentTypeVersion="13" ma:contentTypeDescription="Crie um novo documento." ma:contentTypeScope="" ma:versionID="079112b5cb8b560dd3dcbfb84c1825a1">
  <xsd:schema xmlns:xsd="http://www.w3.org/2001/XMLSchema" xmlns:xs="http://www.w3.org/2001/XMLSchema" xmlns:p="http://schemas.microsoft.com/office/2006/metadata/properties" xmlns:ns2="3aae912e-bda9-490d-81ca-19e1511a68ca" xmlns:ns3="a4bacbd8-15e9-4c0f-85af-2e48a9981d99" targetNamespace="http://schemas.microsoft.com/office/2006/metadata/properties" ma:root="true" ma:fieldsID="77d22c0f24769faa566b60ef6bf7d0bd" ns2:_="" ns3:_="">
    <xsd:import namespace="3aae912e-bda9-490d-81ca-19e1511a68ca"/>
    <xsd:import namespace="a4bacbd8-15e9-4c0f-85af-2e48a9981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ae912e-bda9-490d-81ca-19e1511a68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Marcações de imagem" ma:readOnly="false" ma:fieldId="{5cf76f15-5ced-4ddc-b409-7134ff3c332f}" ma:taxonomyMulti="true" ma:sspId="95557dcb-4169-490b-b25b-249c42b1d9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bacbd8-15e9-4c0f-85af-2e48a9981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b0acb0d-bdec-4bb4-b3f8-31b2abf795ef}" ma:internalName="TaxCatchAll" ma:showField="CatchAllData" ma:web="a4bacbd8-15e9-4c0f-85af-2e48a9981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ae912e-bda9-490d-81ca-19e1511a68ca">
      <Terms xmlns="http://schemas.microsoft.com/office/infopath/2007/PartnerControls"/>
    </lcf76f155ced4ddcb4097134ff3c332f>
    <TaxCatchAll xmlns="a4bacbd8-15e9-4c0f-85af-2e48a9981d99" xsi:nil="true"/>
  </documentManagement>
</p:properties>
</file>

<file path=customXml/itemProps1.xml><?xml version="1.0" encoding="utf-8"?>
<ds:datastoreItem xmlns:ds="http://schemas.openxmlformats.org/officeDocument/2006/customXml" ds:itemID="{D3223476-AD49-455A-A0E2-630FCC02BA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F90DE9-5205-48F9-A90F-FAB39CB606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ae912e-bda9-490d-81ca-19e1511a68ca"/>
    <ds:schemaRef ds:uri="a4bacbd8-15e9-4c0f-85af-2e48a9981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890DC7-6D68-443A-8730-66017FA3A5D6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e889c152-e0a6-47d6-b3f6-49b735c049c3"/>
    <ds:schemaRef ds:uri="http://purl.org/dc/dcmitype/"/>
    <ds:schemaRef ds:uri="6b2a96e7-2a0d-4dc7-b2e1-c0528bfa674d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3aae912e-bda9-490d-81ca-19e1511a68ca"/>
    <ds:schemaRef ds:uri="a4bacbd8-15e9-4c0f-85af-2e48a9981d9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43234</TotalTime>
  <Words>1864</Words>
  <Application>Microsoft Office PowerPoint</Application>
  <PresentationFormat>Widescreen</PresentationFormat>
  <Paragraphs>795</Paragraphs>
  <Slides>27</Slides>
  <Notes>25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2" baseType="lpstr">
      <vt:lpstr>Arial</vt:lpstr>
      <vt:lpstr>Calibri Light</vt:lpstr>
      <vt:lpstr>Oswald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Luiza Martins da Costa Vidal</dc:creator>
  <cp:lastModifiedBy>Shirley de Lima Samico</cp:lastModifiedBy>
  <cp:revision>402</cp:revision>
  <cp:lastPrinted>2023-11-17T12:17:36Z</cp:lastPrinted>
  <dcterms:created xsi:type="dcterms:W3CDTF">2023-01-25T17:53:38Z</dcterms:created>
  <dcterms:modified xsi:type="dcterms:W3CDTF">2024-03-04T19:30:37Z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0x01010040CCAE22A8857D4388479DCE38EB36EF</vt:lpwstr>
  </property>
  <property fmtid="{D5CDD505-2E9C-101B-9397-08002B2CF9AE}" pid="3" name="MediaServiceImageTags">
    <vt:lpwstr/>
  </property>
</Properties>
</file>